
<file path=[Content_Types].xml><?xml version="1.0" encoding="utf-8"?>
<Types xmlns="http://schemas.openxmlformats.org/package/2006/content-types">
  <Override PartName="/ppt/theme/theme5.xml" ContentType="application/vnd.openxmlformats-officedocument.theme+xml"/>
  <Override PartName="/ppt/slideLayouts/slideLayout307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269.xml" ContentType="application/vnd.openxmlformats-officedocument.presentationml.slideLayout+xml"/>
  <Default Extension="xml" ContentType="application/xml"/>
  <Override PartName="/ppt/slideLayouts/slideLayout24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310.xml" ContentType="application/vnd.openxmlformats-officedocument.presentationml.slideLayout+xml"/>
  <Override PartName="/ppt/theme/theme29.xml" ContentType="application/vnd.openxmlformats-officedocument.theme+xml"/>
  <Override PartName="/ppt/notesSlides/notesSlide16.xml" ContentType="application/vnd.openxmlformats-officedocument.presentationml.notesSlide+xml"/>
  <Override PartName="/ppt/slideMasters/slideMaster33.xml" ContentType="application/vnd.openxmlformats-officedocument.presentationml.slideMaster+xml"/>
  <Override PartName="/ppt/slideLayouts/slideLayout102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Layouts/slideLayout225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348.xml" ContentType="application/vnd.openxmlformats-officedocument.presentationml.slideLayout+xml"/>
  <Override PartName="/ppt/theme/theme32.xml" ContentType="application/vnd.openxmlformats-officedocument.theme+xml"/>
  <Override PartName="/ppt/slideLayouts/slideLayout395.xml" ContentType="application/vnd.openxmlformats-officedocument.presentationml.slideLayout+xml"/>
  <Override PartName="/ppt/notesSlides/notesSlide7.xml" ContentType="application/vnd.openxmlformats-officedocument.presentationml.notesSlide+xml"/>
  <Override PartName="/ppt/slideLayouts/slideLayout87.xml" ContentType="application/vnd.openxmlformats-officedocument.presentationml.slideLayout+xml"/>
  <Override PartName="/ppt/theme/theme10.xml" ContentType="application/vnd.openxmlformats-officedocument.theme+xml"/>
  <Override PartName="/ppt/slideLayouts/slideLayout187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s/slide19.xml" ContentType="application/vnd.openxmlformats-officedocument.presentationml.slide+xml"/>
  <Default Extension="png" ContentType="image/png"/>
  <Override PartName="/ppt/slideLayouts/slideLayout118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Masters/slideMaster27.xml" ContentType="application/vnd.openxmlformats-officedocument.presentationml.slideMaster+xml"/>
  <Override PartName="/ppt/slideLayouts/slideLayout43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288.xml" ContentType="application/vnd.openxmlformats-officedocument.presentationml.slideLayout+xml"/>
  <Default Extension="emf" ContentType="image/x-emf"/>
  <Override PartName="/ppt/slides/slide22.xml" ContentType="application/vnd.openxmlformats-officedocument.presentationml.slide+xml"/>
  <Override PartName="/ppt/slideLayouts/slideLayout219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26.xml" ContentType="application/vnd.openxmlformats-officedocument.theme+xml"/>
  <Override PartName="/ppt/slideLayouts/slideLayout389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Masters/slideMaster30.xml" ContentType="application/vnd.openxmlformats-officedocument.presentationml.slideMaster+xml"/>
  <Override PartName="/ppt/slideLayouts/slideLayout244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92.xml" ContentType="application/vnd.openxmlformats-officedocument.presentationml.slideLayout+xml"/>
  <Override PartName="/ppt/notesSlides/notesSlide4.xml" ContentType="application/vnd.openxmlformats-officedocument.presentationml.notesSlide+xml"/>
  <Override PartName="/ppt/slideLayouts/slideLayout137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70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Masters/slideMaster24.xml" ContentType="application/vnd.openxmlformats-officedocument.presentationml.slideMaster+xml"/>
  <Override PartName="/ppt/slideLayouts/slideLayout40.xml" ContentType="application/vnd.openxmlformats-officedocument.presentationml.slideLayout+xml"/>
  <Override PartName="/ppt/notesSlides/notesSlide32.xml" ContentType="application/vnd.openxmlformats-officedocument.presentationml.notesSlide+xml"/>
  <Override PartName="/ppt/slideLayouts/slideLayout216.xml" ContentType="application/vnd.openxmlformats-officedocument.presentationml.slideLayout+xml"/>
  <Override PartName="/ppt/theme/theme23.xml" ContentType="application/vnd.openxmlformats-officedocument.theme+xml"/>
  <Override PartName="/ppt/slideLayouts/slideLayout263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86.xml" ContentType="application/vnd.openxmlformats-officedocument.presentationml.slideLayou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109.xml" ContentType="application/vnd.openxmlformats-officedocument.presentationml.slideLayout+xml"/>
  <Override PartName="/ppt/slideLayouts/slideLayout156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56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Masters/slideMaster18.xml" ContentType="application/vnd.openxmlformats-officedocument.presentationml.slideMaster+xml"/>
  <Override PartName="/ppt/slideLayouts/slideLayout34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s/slide13.xml" ContentType="application/vnd.openxmlformats-officedocument.presentationml.slide+xml"/>
  <Override PartName="/ppt/slideLayouts/slideLayout112.xml" ContentType="application/vnd.openxmlformats-officedocument.presentationml.slideLayout+xml"/>
  <Override PartName="/ppt/slideLayouts/slideLayout257.xml" ContentType="application/vnd.openxmlformats-officedocument.presentationml.slideLayout+xml"/>
  <Override PartName="/ppt/notesSlides/notesSlide26.xml" ContentType="application/vnd.openxmlformats-officedocument.presentationml.notesSlide+xml"/>
  <Override PartName="/ppt/slideMasters/slideMaster32.xml" ContentType="application/vnd.openxmlformats-officedocument.presentationml.slideMaster+xml"/>
  <Override PartName="/ppt/slideLayouts/slideLayout12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7.xml" ContentType="application/vnd.openxmlformats-officedocument.theme+xml"/>
  <Override PartName="/ppt/slideLayouts/slideLayout23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Masters/slideMaster21.xml" ContentType="application/vnd.openxmlformats-officedocument.presentationml.slideMaster+xml"/>
  <Override PartName="/ppt/slideLayouts/slideLayout224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slideLayouts/slideLayout213.xml" ContentType="application/vnd.openxmlformats-officedocument.presentationml.slideLayout+xml"/>
  <Override PartName="/ppt/slideLayouts/slideLayout260.xml" ContentType="application/vnd.openxmlformats-officedocument.presentationml.slideLayout+xml"/>
  <Override PartName="/ppt/theme/theme31.xml" ContentType="application/vnd.openxmlformats-officedocument.theme+xml"/>
  <Override PartName="/ppt/slideLayouts/slideLayout34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94.xml" ContentType="application/vnd.openxmlformats-officedocument.presentationml.slideLayout+xml"/>
  <Override PartName="/ppt/notesSlides/notesSlide6.xml" ContentType="application/vnd.openxmlformats-officedocument.presentationml.notesSlide+xml"/>
  <Override PartName="/ppt/slideLayouts/slideLayout97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202.xml" ContentType="application/vnd.openxmlformats-officedocument.presentationml.slideLayout+xml"/>
  <Override PartName="/ppt/theme/theme20.xml" ContentType="application/vnd.openxmlformats-officedocument.theme+xml"/>
  <Override PartName="/ppt/slideLayouts/slideLayout336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Masters/slideMaster26.xml" ContentType="application/vnd.openxmlformats-officedocument.presentationml.slideMaster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76.xml" ContentType="application/vnd.openxmlformats-officedocument.presentationml.slideLayout+xml"/>
  <Override PartName="/ppt/notesSlides/notesSlide34.xml" ContentType="application/vnd.openxmlformats-officedocument.presentationml.notesSlide+xml"/>
  <Override PartName="/ppt/slideMasters/slideMaster15.xml" ContentType="application/vnd.openxmlformats-officedocument.presentationml.slide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theme/theme36.xml" ContentType="application/vnd.openxmlformats-officedocument.theme+xml"/>
  <Override PartName="/ppt/notesSlides/notesSlide23.xml" ContentType="application/vnd.openxmlformats-officedocument.presentationml.notesSlide+xml"/>
  <Override PartName="/ppt/theme/theme14.xml" ContentType="application/vnd.openxmlformats-officedocument.theme+xml"/>
  <Override PartName="/ppt/slideLayouts/slideLayout243.xml" ContentType="application/vnd.openxmlformats-officedocument.presentationml.slideLayout+xml"/>
  <Override PartName="/ppt/theme/theme25.xml" ContentType="application/vnd.openxmlformats-officedocument.theme+xml"/>
  <Override PartName="/ppt/slideLayouts/slideLayout290.xml" ContentType="application/vnd.openxmlformats-officedocument.presentationml.slideLayout+xml"/>
  <Override PartName="/ppt/slideLayouts/slideLayout388.xml" ContentType="application/vnd.openxmlformats-officedocument.presentationml.slideLayout+xml"/>
  <Override PartName="/ppt/notesSlides/notesSlide12.xml" ContentType="application/vnd.openxmlformats-officedocument.presentationml.notesSlide+xml"/>
  <Override PartName="/ppt/slideLayouts/slideLayout232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91.xml" ContentType="application/vnd.openxmlformats-officedocument.presentationml.slideLayout+xml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311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slideMasters/slideMaster34.xml" ContentType="application/vnd.openxmlformats-officedocument.presentationml.slideMaster+xml"/>
  <Override PartName="/ppt/slideLayouts/slideLayout14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19.xml" ContentType="application/vnd.openxmlformats-officedocument.theme+xml"/>
  <Override PartName="/ppt/slideLayouts/slideLayout248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Masters/slideMaster23.xml" ContentType="application/vnd.openxmlformats-officedocument.presentationml.slideMaster+xml"/>
  <Override PartName="/ppt/slideLayouts/slideLayout50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215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349.xml" ContentType="application/vnd.openxmlformats-officedocument.presentationml.slideLayout+xml"/>
  <Override PartName="/ppt/theme/theme33.xml" ContentType="application/vnd.openxmlformats-officedocument.theme+xml"/>
  <Override PartName="/ppt/slideLayouts/slideLayout396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slideLayouts/slideLayout99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4.xml" ContentType="application/vnd.openxmlformats-officedocument.presentationml.slideLayout+xml"/>
  <Override PartName="/ppt/theme/theme22.xml" ContentType="application/vnd.openxmlformats-officedocument.theme+xml"/>
  <Override PartName="/ppt/slideLayouts/slideLayout251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74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Masters/slideMaster28.xml" ContentType="application/vnd.openxmlformats-officedocument.presentationml.slideMaster+xml"/>
  <Override PartName="/ppt/slides/slide34.xml" ContentType="application/vnd.openxmlformats-officedocument.presentationml.slide+xml"/>
  <Override PartName="/ppt/slideLayouts/slideLayout44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330.xml" ContentType="application/vnd.openxmlformats-officedocument.presentationml.slideLayout+xml"/>
  <Default Extension="rels" ContentType="application/vnd.openxmlformats-package.relationships+xml"/>
  <Override PartName="/ppt/slideMasters/slideMaster17.xml" ContentType="application/vnd.openxmlformats-officedocument.presentationml.slideMaster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6.xml" ContentType="application/vnd.openxmlformats-officedocument.theme+xml"/>
  <Override PartName="/ppt/slideLayouts/slideLayout245.xml" ContentType="application/vnd.openxmlformats-officedocument.presentationml.slideLayout+xml"/>
  <Override PartName="/ppt/slideLayouts/slideLayout292.xml" ContentType="application/vnd.openxmlformats-officedocument.presentationml.slideLayout+xml"/>
  <Override PartName="/ppt/theme/theme27.xml" ContentType="application/vnd.openxmlformats-officedocument.theme+xml"/>
  <Override PartName="/ppt/notesSlides/notesSlide14.xml" ContentType="application/vnd.openxmlformats-officedocument.presentationml.notesSlide+xml"/>
  <Override PartName="/ppt/slideMasters/slideMaster31.xml" ContentType="application/vnd.openxmlformats-officedocument.presentationml.slideMaster+xml"/>
  <Override PartName="/ppt/slideLayouts/slideLayout100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Masters/slideMaster20.xml" ContentType="application/vnd.openxmlformats-officedocument.presentationml.slideMaster+xml"/>
  <Override PartName="/ppt/theme/theme8.xml" ContentType="application/vnd.openxmlformats-officedocument.theme+xml"/>
  <Override PartName="/ppt/slideLayouts/slideLayout223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theme/theme30.xml" ContentType="application/vnd.openxmlformats-officedocument.theme+xml"/>
  <Override PartName="/ppt/slideLayouts/slideLayout346.xml" ContentType="application/vnd.openxmlformats-officedocument.presentationml.slideLayout+xml"/>
  <Override PartName="/ppt/slideLayouts/slideLayout393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60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Layouts/slideLayout16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302.xml" ContentType="application/vnd.openxmlformats-officedocument.presentationml.slideLayout+xml"/>
  <Default Extension="jpeg" ContentType="image/jpeg"/>
  <Override PartName="/ppt/slideMasters/slideMaster2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s/slide31.xml" ContentType="application/vnd.openxmlformats-officedocument.presentationml.slide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Masters/slideMaster14.xml" ContentType="application/vnd.openxmlformats-officedocument.presentationml.slideMaster+xml"/>
  <Override PartName="/ppt/slides/slide20.xml" ContentType="application/vnd.openxmlformats-officedocument.presentationml.slide+xml"/>
  <Override PartName="/ppt/slideLayouts/slideLayout30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35.xml" ContentType="application/vnd.openxmlformats-officedocument.them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206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4.xml" ContentType="application/vnd.openxmlformats-officedocument.theme+xml"/>
  <Override PartName="/ppt/slideLayouts/slideLayout387.xml" ContentType="application/vnd.openxmlformats-officedocument.presentationml.slideLayout+xml"/>
  <Override PartName="/ppt/notesSlides/notesSlide11.xml" ContentType="application/vnd.openxmlformats-officedocument.presentationml.notesSlide+xml"/>
  <Override PartName="/ppt/theme/theme13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Masters/slideMaster3.xml" ContentType="application/vnd.openxmlformats-officedocument.presentationml.slideMaster+xml"/>
  <Override PartName="/ppt/slideLayouts/slideLayout57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90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135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Masters/slideMaster19.xml" ContentType="application/vnd.openxmlformats-officedocument.presentationml.slideMaster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321.xml" ContentType="application/vnd.openxmlformats-officedocument.presentationml.slideLayout+xml"/>
  <Override PartName="/ppt/notesSlides/notesSlide27.xml" ContentType="application/vnd.openxmlformats-officedocument.presentationml.notes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18.xml" ContentType="application/vnd.openxmlformats-officedocument.theme+xml"/>
  <Override PartName="/ppt/tableStyles.xml" ContentType="application/vnd.openxmlformats-officedocument.presentationml.tableStyles+xml"/>
  <Override PartName="/ppt/slideLayouts/slideLayout236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Masters/slideMaster22.xml" ContentType="application/vnd.openxmlformats-officedocument.presentationml.slideMaster+xml"/>
  <Override PartName="/ppt/slideLayouts/slideLayout359.xml" ContentType="application/vnd.openxmlformats-officedocument.presentationml.slideLayout+xml"/>
  <Override PartName="/ppt/notesSlides/notesSlide30.xml" ContentType="application/vnd.openxmlformats-officedocument.presentationml.notesSlide+xml"/>
  <Override PartName="/ppt/slideLayouts/slideLayout198.xml" ContentType="application/vnd.openxmlformats-officedocument.presentationml.slideLayout+xml"/>
  <Override PartName="/ppt/slideLayouts/slideLayout214.xml" ContentType="application/vnd.openxmlformats-officedocument.presentationml.slideLayout+xml"/>
  <Override PartName="/ppt/theme/theme21.xml" ContentType="application/vnd.openxmlformats-officedocument.theme+xml"/>
  <Override PartName="/ppt/slideLayouts/slideLayout261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s/slide33.xml" ContentType="application/vnd.openxmlformats-officedocument.presentationml.slide+xml"/>
  <Override PartName="/ppt/slideLayouts/slideLayout54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340.xml" ContentType="application/vnd.openxmlformats-officedocument.presentationml.slideLayout+xml"/>
  <Override PartName="/ppt/presentation.xml" ContentType="application/vnd.openxmlformats-officedocument.presentationml.presentation.main+xml"/>
  <Override PartName="/ppt/slideMasters/slideMaster16.xml" ContentType="application/vnd.openxmlformats-officedocument.presentationml.slideMaster+xml"/>
  <Override PartName="/ppt/slideLayouts/slideLayout32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37.xml" ContentType="application/vnd.openxmlformats-officedocument.them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10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5.xml" ContentType="application/vnd.openxmlformats-officedocument.theme+xml"/>
  <Override PartName="/ppt/slideLayouts/slideLayout233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378.xml" ContentType="application/vnd.openxmlformats-officedocument.presentationml.slideLayout+xml"/>
  <Override PartName="/ppt/theme/theme7.xml" ContentType="application/vnd.openxmlformats-officedocument.theme+xml"/>
  <Override PartName="/ppt/slideLayouts/slideLayout211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26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312.xml" ContentType="application/vnd.openxmlformats-officedocument.presentationml.slideLayout+xml"/>
  <Override PartName="/ppt/notesSlides/notesSlide18.xml" ContentType="application/vnd.openxmlformats-officedocument.presentationml.notesSlide+xml"/>
  <Override PartName="/ppt/slideMasters/slideMaster35.xml" ContentType="application/vnd.openxmlformats-officedocument.presentationml.slideMaster+xml"/>
  <Override PartName="/ppt/slideLayouts/slideLayout51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s/slide30.xml" ContentType="application/vnd.openxmlformats-officedocument.presentationml.slide+xml"/>
  <Override PartName="/ppt/slideLayouts/slideLayout227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Masters/slideMaster13.xml" ContentType="application/vnd.openxmlformats-officedocument.presentationml.slideMaster+xml"/>
  <Override PartName="/ppt/slideLayouts/slideLayout205.xml" ContentType="application/vnd.openxmlformats-officedocument.presentationml.slideLayout+xml"/>
  <Override PartName="/ppt/slideLayouts/slideLayout252.xml" ContentType="application/vnd.openxmlformats-officedocument.presentationml.slideLayout+xml"/>
  <Override PartName="/ppt/theme/theme34.xml" ContentType="application/vnd.openxmlformats-officedocument.them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18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75.xml" ContentType="application/vnd.openxmlformats-officedocument.presentationml.slideLayout+xml"/>
  <Override PartName="/ppt/theme/theme4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Masters/slideMaster29.xml" ContentType="application/vnd.openxmlformats-officedocument.presentationml.slideMaster+xml"/>
  <Override PartName="/ppt/slideLayouts/slideLayout45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92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70.xml" ContentType="application/vnd.openxmlformats-officedocument.presentationml.slideLayout+xml"/>
  <Override PartName="/ppt/theme/theme28.xml" ContentType="application/vnd.openxmlformats-officedocument.theme+xml"/>
  <Override PartName="/ppt/notesSlides/notesSlide1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  <p:sldMasterId id="2147483650" r:id="rId3"/>
    <p:sldMasterId id="2147483651" r:id="rId4"/>
    <p:sldMasterId id="2147483652" r:id="rId5"/>
    <p:sldMasterId id="2147483653" r:id="rId6"/>
    <p:sldMasterId id="2147483654" r:id="rId7"/>
    <p:sldMasterId id="2147483655" r:id="rId8"/>
    <p:sldMasterId id="2147483656" r:id="rId9"/>
    <p:sldMasterId id="2147483657" r:id="rId10"/>
    <p:sldMasterId id="2147483658" r:id="rId11"/>
    <p:sldMasterId id="2147483659" r:id="rId12"/>
    <p:sldMasterId id="2147483660" r:id="rId13"/>
    <p:sldMasterId id="2147483661" r:id="rId14"/>
    <p:sldMasterId id="2147483662" r:id="rId15"/>
    <p:sldMasterId id="2147483663" r:id="rId16"/>
    <p:sldMasterId id="2147483664" r:id="rId17"/>
    <p:sldMasterId id="2147483665" r:id="rId18"/>
    <p:sldMasterId id="2147483666" r:id="rId19"/>
    <p:sldMasterId id="2147483667" r:id="rId20"/>
    <p:sldMasterId id="2147483668" r:id="rId21"/>
    <p:sldMasterId id="2147483669" r:id="rId22"/>
    <p:sldMasterId id="2147483670" r:id="rId23"/>
    <p:sldMasterId id="2147483671" r:id="rId24"/>
    <p:sldMasterId id="2147483672" r:id="rId25"/>
    <p:sldMasterId id="2147483673" r:id="rId26"/>
    <p:sldMasterId id="2147483674" r:id="rId27"/>
    <p:sldMasterId id="2147483675" r:id="rId28"/>
    <p:sldMasterId id="2147483676" r:id="rId29"/>
    <p:sldMasterId id="2147483677" r:id="rId30"/>
    <p:sldMasterId id="2147483678" r:id="rId31"/>
    <p:sldMasterId id="2147483679" r:id="rId32"/>
    <p:sldMasterId id="2147483680" r:id="rId33"/>
    <p:sldMasterId id="2147483681" r:id="rId34"/>
    <p:sldMasterId id="2147483682" r:id="rId35"/>
    <p:sldMasterId id="2147483683" r:id="rId36"/>
  </p:sldMasterIdLst>
  <p:notesMasterIdLst>
    <p:notesMasterId r:id="rId71"/>
  </p:notesMasterIdLst>
  <p:sldIdLst>
    <p:sldId id="256" r:id="rId37"/>
    <p:sldId id="257" r:id="rId38"/>
    <p:sldId id="258" r:id="rId39"/>
    <p:sldId id="259" r:id="rId40"/>
    <p:sldId id="260" r:id="rId41"/>
    <p:sldId id="261" r:id="rId42"/>
    <p:sldId id="262" r:id="rId43"/>
    <p:sldId id="263" r:id="rId44"/>
    <p:sldId id="264" r:id="rId45"/>
    <p:sldId id="265" r:id="rId46"/>
    <p:sldId id="266" r:id="rId47"/>
    <p:sldId id="267" r:id="rId48"/>
    <p:sldId id="268" r:id="rId49"/>
    <p:sldId id="269" r:id="rId50"/>
    <p:sldId id="270" r:id="rId51"/>
    <p:sldId id="271" r:id="rId52"/>
    <p:sldId id="272" r:id="rId53"/>
    <p:sldId id="273" r:id="rId54"/>
    <p:sldId id="275" r:id="rId55"/>
    <p:sldId id="276" r:id="rId56"/>
    <p:sldId id="277" r:id="rId57"/>
    <p:sldId id="278" r:id="rId58"/>
    <p:sldId id="279" r:id="rId59"/>
    <p:sldId id="280" r:id="rId60"/>
    <p:sldId id="281" r:id="rId61"/>
    <p:sldId id="282" r:id="rId62"/>
    <p:sldId id="283" r:id="rId63"/>
    <p:sldId id="284" r:id="rId64"/>
    <p:sldId id="285" r:id="rId65"/>
    <p:sldId id="286" r:id="rId66"/>
    <p:sldId id="287" r:id="rId67"/>
    <p:sldId id="288" r:id="rId68"/>
    <p:sldId id="289" r:id="rId69"/>
    <p:sldId id="290" r:id="rId70"/>
  </p:sldIdLst>
  <p:sldSz cx="9144000" cy="6858000" type="screen4x3"/>
  <p:notesSz cx="6811963" cy="9942513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576" autoAdjust="0"/>
  </p:normalViewPr>
  <p:slideViewPr>
    <p:cSldViewPr>
      <p:cViewPr varScale="1">
        <p:scale>
          <a:sx n="76" d="100"/>
          <a:sy n="76" d="100"/>
        </p:scale>
        <p:origin x="-192" y="-8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69"/>
        <p:guide pos="2165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Master" Target="slideMasters/slideMaster26.xml"/><Relationship Id="rId39" Type="http://schemas.openxmlformats.org/officeDocument/2006/relationships/slide" Target="slides/slide3.xml"/><Relationship Id="rId21" Type="http://schemas.openxmlformats.org/officeDocument/2006/relationships/slideMaster" Target="slideMasters/slideMaster21.xml"/><Relationship Id="rId34" Type="http://schemas.openxmlformats.org/officeDocument/2006/relationships/slideMaster" Target="slideMasters/slideMaster34.xml"/><Relationship Id="rId42" Type="http://schemas.openxmlformats.org/officeDocument/2006/relationships/slide" Target="slides/slide6.xml"/><Relationship Id="rId47" Type="http://schemas.openxmlformats.org/officeDocument/2006/relationships/slide" Target="slides/slide11.xml"/><Relationship Id="rId50" Type="http://schemas.openxmlformats.org/officeDocument/2006/relationships/slide" Target="slides/slide14.xml"/><Relationship Id="rId55" Type="http://schemas.openxmlformats.org/officeDocument/2006/relationships/slide" Target="slides/slide19.xml"/><Relationship Id="rId63" Type="http://schemas.openxmlformats.org/officeDocument/2006/relationships/slide" Target="slides/slide27.xml"/><Relationship Id="rId68" Type="http://schemas.openxmlformats.org/officeDocument/2006/relationships/slide" Target="slides/slide32.xml"/><Relationship Id="rId7" Type="http://schemas.openxmlformats.org/officeDocument/2006/relationships/slideMaster" Target="slideMasters/slideMaster7.xml"/><Relationship Id="rId71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Master" Target="slideMasters/slideMaster29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Master" Target="slideMasters/slideMaster32.xml"/><Relationship Id="rId37" Type="http://schemas.openxmlformats.org/officeDocument/2006/relationships/slide" Target="slides/slide1.xml"/><Relationship Id="rId40" Type="http://schemas.openxmlformats.org/officeDocument/2006/relationships/slide" Target="slides/slide4.xml"/><Relationship Id="rId45" Type="http://schemas.openxmlformats.org/officeDocument/2006/relationships/slide" Target="slides/slide9.xml"/><Relationship Id="rId53" Type="http://schemas.openxmlformats.org/officeDocument/2006/relationships/slide" Target="slides/slide17.xml"/><Relationship Id="rId58" Type="http://schemas.openxmlformats.org/officeDocument/2006/relationships/slide" Target="slides/slide22.xml"/><Relationship Id="rId66" Type="http://schemas.openxmlformats.org/officeDocument/2006/relationships/slide" Target="slides/slide30.xml"/><Relationship Id="rId7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Master" Target="slideMasters/slideMaster36.xml"/><Relationship Id="rId49" Type="http://schemas.openxmlformats.org/officeDocument/2006/relationships/slide" Target="slides/slide13.xml"/><Relationship Id="rId57" Type="http://schemas.openxmlformats.org/officeDocument/2006/relationships/slide" Target="slides/slide21.xml"/><Relationship Id="rId61" Type="http://schemas.openxmlformats.org/officeDocument/2006/relationships/slide" Target="slides/slide25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Master" Target="slideMasters/slideMaster31.xml"/><Relationship Id="rId44" Type="http://schemas.openxmlformats.org/officeDocument/2006/relationships/slide" Target="slides/slide8.xml"/><Relationship Id="rId52" Type="http://schemas.openxmlformats.org/officeDocument/2006/relationships/slide" Target="slides/slide16.xml"/><Relationship Id="rId60" Type="http://schemas.openxmlformats.org/officeDocument/2006/relationships/slide" Target="slides/slide24.xml"/><Relationship Id="rId65" Type="http://schemas.openxmlformats.org/officeDocument/2006/relationships/slide" Target="slides/slide29.xml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43" Type="http://schemas.openxmlformats.org/officeDocument/2006/relationships/slide" Target="slides/slide7.xml"/><Relationship Id="rId48" Type="http://schemas.openxmlformats.org/officeDocument/2006/relationships/slide" Target="slides/slide12.xml"/><Relationship Id="rId56" Type="http://schemas.openxmlformats.org/officeDocument/2006/relationships/slide" Target="slides/slide20.xml"/><Relationship Id="rId64" Type="http://schemas.openxmlformats.org/officeDocument/2006/relationships/slide" Target="slides/slide28.xml"/><Relationship Id="rId69" Type="http://schemas.openxmlformats.org/officeDocument/2006/relationships/slide" Target="slides/slide33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15.xml"/><Relationship Id="rId72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Master" Target="slideMasters/slideMaster33.xml"/><Relationship Id="rId38" Type="http://schemas.openxmlformats.org/officeDocument/2006/relationships/slide" Target="slides/slide2.xml"/><Relationship Id="rId46" Type="http://schemas.openxmlformats.org/officeDocument/2006/relationships/slide" Target="slides/slide10.xml"/><Relationship Id="rId59" Type="http://schemas.openxmlformats.org/officeDocument/2006/relationships/slide" Target="slides/slide23.xml"/><Relationship Id="rId67" Type="http://schemas.openxmlformats.org/officeDocument/2006/relationships/slide" Target="slides/slide31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5.xml"/><Relationship Id="rId54" Type="http://schemas.openxmlformats.org/officeDocument/2006/relationships/slide" Target="slides/slide18.xml"/><Relationship Id="rId62" Type="http://schemas.openxmlformats.org/officeDocument/2006/relationships/slide" Target="slides/slide26.xml"/><Relationship Id="rId70" Type="http://schemas.openxmlformats.org/officeDocument/2006/relationships/slide" Target="slides/slide34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AutoShape 1"/>
          <p:cNvSpPr>
            <a:spLocks noChangeArrowheads="1"/>
          </p:cNvSpPr>
          <p:nvPr/>
        </p:nvSpPr>
        <p:spPr bwMode="auto">
          <a:xfrm>
            <a:off x="0" y="0"/>
            <a:ext cx="6811963" cy="9942513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37890" name="Text Box 2"/>
          <p:cNvSpPr txBox="1">
            <a:spLocks noChangeArrowheads="1"/>
          </p:cNvSpPr>
          <p:nvPr/>
        </p:nvSpPr>
        <p:spPr bwMode="auto">
          <a:xfrm>
            <a:off x="0" y="0"/>
            <a:ext cx="2952750" cy="496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3859213" y="0"/>
            <a:ext cx="2951162" cy="495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2520" tIns="46440" rIns="92520" bIns="4644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Calibri" pitchFamily="32" charset="0"/>
                <a:cs typeface="Arial Unicode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6501" name="Rectangle 4"/>
          <p:cNvSpPr>
            <a:spLocks noGrp="1" noChangeArrowheads="1"/>
          </p:cNvSpPr>
          <p:nvPr>
            <p:ph type="sldImg"/>
          </p:nvPr>
        </p:nvSpPr>
        <p:spPr bwMode="auto">
          <a:xfrm>
            <a:off x="920750" y="746125"/>
            <a:ext cx="4970463" cy="3727450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3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681038" y="4722813"/>
            <a:ext cx="5449887" cy="44719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2520" tIns="46440" rIns="92520" bIns="46440" numCol="1" anchor="t" anchorCtr="0" compatLnSpc="1">
            <a:prstTxWarp prst="textNoShape">
              <a:avLst/>
            </a:prstTxWarp>
          </a:bodyPr>
          <a:lstStyle/>
          <a:p>
            <a:pPr lvl="0"/>
            <a:endParaRPr lang="fr-FR" noProof="0" smtClean="0"/>
          </a:p>
        </p:txBody>
      </p:sp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0" y="9442450"/>
            <a:ext cx="2952750" cy="496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37895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3859213" y="9442450"/>
            <a:ext cx="2951162" cy="495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2520" tIns="46440" rIns="92520" bIns="46440" numCol="1" anchor="b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Calibri" pitchFamily="32" charset="0"/>
                <a:cs typeface="Arial Unicode MS" charset="0"/>
              </a:defRPr>
            </a:lvl1pPr>
          </a:lstStyle>
          <a:p>
            <a:pPr>
              <a:defRPr/>
            </a:pPr>
            <a:fld id="{BC4CA304-6959-443E-9584-9CC107D215D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42052A64-DD21-47CA-A15F-8A87A0B1095C}" type="slidenum">
              <a:rPr lang="fr-FR" smtClean="0"/>
              <a:pPr/>
              <a:t>1</a:t>
            </a:fld>
            <a:endParaRPr lang="fr-FR" smtClean="0"/>
          </a:p>
        </p:txBody>
      </p:sp>
      <p:sp>
        <p:nvSpPr>
          <p:cNvPr id="107523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920750" y="746125"/>
            <a:ext cx="4972050" cy="3729038"/>
          </a:xfrm>
          <a:solidFill>
            <a:srgbClr val="FFFFFF"/>
          </a:solidFill>
          <a:ln/>
        </p:spPr>
      </p:sp>
      <p:sp>
        <p:nvSpPr>
          <p:cNvPr id="107524" name="Rectangle 2"/>
          <p:cNvSpPr>
            <a:spLocks noChangeArrowheads="1"/>
          </p:cNvSpPr>
          <p:nvPr>
            <p:ph type="body" idx="1"/>
          </p:nvPr>
        </p:nvSpPr>
        <p:spPr>
          <a:xfrm>
            <a:off x="681038" y="4722813"/>
            <a:ext cx="5451475" cy="4473575"/>
          </a:xfrm>
          <a:noFill/>
          <a:ln/>
        </p:spPr>
        <p:txBody>
          <a:bodyPr wrap="none" anchor="ctr"/>
          <a:lstStyle/>
          <a:p>
            <a:pPr eaLnBrk="1" hangingPunct="1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mtClean="0">
              <a:latin typeface="Calibri" pitchFamily="32" charset="0"/>
              <a:ea typeface="Microsoft YaHei" charset="-122"/>
            </a:endParaRPr>
          </a:p>
        </p:txBody>
      </p:sp>
      <p:sp>
        <p:nvSpPr>
          <p:cNvPr id="107525" name="Text Box 3"/>
          <p:cNvSpPr txBox="1">
            <a:spLocks noChangeArrowheads="1"/>
          </p:cNvSpPr>
          <p:nvPr/>
        </p:nvSpPr>
        <p:spPr bwMode="auto">
          <a:xfrm>
            <a:off x="3859213" y="9444038"/>
            <a:ext cx="2952750" cy="4968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440" rIns="92520" bIns="46440" anchor="b"/>
          <a:lstStyle/>
          <a:p>
            <a:pPr algn="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F8CFB4F2-3336-42BB-942B-3D5122A1DEBA}" type="slidenum">
              <a:rPr lang="fr-FR" sz="1200">
                <a:solidFill>
                  <a:srgbClr val="000000"/>
                </a:solidFill>
                <a:latin typeface="Calibri" pitchFamily="32" charset="0"/>
              </a:rPr>
              <a:pPr algn="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</a:t>
            </a:fld>
            <a:endParaRPr lang="fr-FR" sz="1200">
              <a:solidFill>
                <a:srgbClr val="000000"/>
              </a:solidFill>
              <a:latin typeface="Calibri" pitchFamily="32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BEE1A853-7C53-4F24-AA1D-3BC6DBCA904F}" type="slidenum">
              <a:rPr lang="fr-FR" smtClean="0"/>
              <a:pPr/>
              <a:t>2</a:t>
            </a:fld>
            <a:endParaRPr lang="fr-FR" smtClean="0"/>
          </a:p>
        </p:txBody>
      </p:sp>
      <p:sp>
        <p:nvSpPr>
          <p:cNvPr id="108547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920750" y="746125"/>
            <a:ext cx="4972050" cy="3729038"/>
          </a:xfrm>
          <a:solidFill>
            <a:srgbClr val="FFFFFF"/>
          </a:solidFill>
          <a:ln/>
        </p:spPr>
      </p:sp>
      <p:sp>
        <p:nvSpPr>
          <p:cNvPr id="108548" name="Rectangle 2"/>
          <p:cNvSpPr>
            <a:spLocks noChangeArrowheads="1"/>
          </p:cNvSpPr>
          <p:nvPr>
            <p:ph type="body" idx="1"/>
          </p:nvPr>
        </p:nvSpPr>
        <p:spPr>
          <a:xfrm>
            <a:off x="681038" y="4722813"/>
            <a:ext cx="5451475" cy="4473575"/>
          </a:xfrm>
          <a:noFill/>
          <a:ln/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mtClean="0">
              <a:latin typeface="Calibri" pitchFamily="32" charset="0"/>
              <a:ea typeface="Microsoft YaHei" charset="-122"/>
            </a:endParaRPr>
          </a:p>
        </p:txBody>
      </p:sp>
      <p:sp>
        <p:nvSpPr>
          <p:cNvPr id="108549" name="Text Box 3"/>
          <p:cNvSpPr txBox="1">
            <a:spLocks noChangeArrowheads="1"/>
          </p:cNvSpPr>
          <p:nvPr/>
        </p:nvSpPr>
        <p:spPr bwMode="auto">
          <a:xfrm>
            <a:off x="3859213" y="9444038"/>
            <a:ext cx="2952750" cy="4968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440" rIns="92520" bIns="46440" anchor="b"/>
          <a:lstStyle/>
          <a:p>
            <a:pPr algn="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BC45FE39-8059-42A4-BF18-EE8D9F107712}" type="slidenum">
              <a:rPr lang="fr-FR" sz="1200">
                <a:solidFill>
                  <a:srgbClr val="000000"/>
                </a:solidFill>
                <a:latin typeface="Calibri" pitchFamily="32" charset="0"/>
              </a:rPr>
              <a:pPr algn="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</a:t>
            </a:fld>
            <a:endParaRPr lang="fr-FR" sz="1200">
              <a:solidFill>
                <a:srgbClr val="000000"/>
              </a:solidFill>
              <a:latin typeface="Calibri" pitchFamily="32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E2145B3D-520D-48A9-8C68-C222361DF796}" type="slidenum">
              <a:rPr lang="fr-FR" smtClean="0"/>
              <a:pPr/>
              <a:t>3</a:t>
            </a:fld>
            <a:endParaRPr lang="fr-FR" smtClean="0"/>
          </a:p>
        </p:txBody>
      </p:sp>
      <p:sp>
        <p:nvSpPr>
          <p:cNvPr id="109571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920750" y="746125"/>
            <a:ext cx="4972050" cy="3729038"/>
          </a:xfrm>
          <a:solidFill>
            <a:srgbClr val="FFFFFF"/>
          </a:solidFill>
          <a:ln/>
        </p:spPr>
      </p:sp>
      <p:sp>
        <p:nvSpPr>
          <p:cNvPr id="109572" name="Rectangle 2"/>
          <p:cNvSpPr>
            <a:spLocks noChangeArrowheads="1"/>
          </p:cNvSpPr>
          <p:nvPr>
            <p:ph type="body" idx="1"/>
          </p:nvPr>
        </p:nvSpPr>
        <p:spPr>
          <a:xfrm>
            <a:off x="681038" y="4722813"/>
            <a:ext cx="5451475" cy="4473575"/>
          </a:xfrm>
          <a:noFill/>
          <a:ln/>
        </p:spPr>
        <p:txBody>
          <a:bodyPr wrap="none" anchor="ctr"/>
          <a:lstStyle/>
          <a:p>
            <a:pPr eaLnBrk="1" hangingPunct="1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mtClean="0">
              <a:latin typeface="Calibri" pitchFamily="32" charset="0"/>
              <a:ea typeface="Microsoft YaHei" charset="-122"/>
            </a:endParaRPr>
          </a:p>
        </p:txBody>
      </p:sp>
      <p:sp>
        <p:nvSpPr>
          <p:cNvPr id="109573" name="Text Box 3"/>
          <p:cNvSpPr txBox="1">
            <a:spLocks noChangeArrowheads="1"/>
          </p:cNvSpPr>
          <p:nvPr/>
        </p:nvSpPr>
        <p:spPr bwMode="auto">
          <a:xfrm>
            <a:off x="3859213" y="9444038"/>
            <a:ext cx="2952750" cy="4968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440" rIns="92520" bIns="46440" anchor="b"/>
          <a:lstStyle/>
          <a:p>
            <a:pPr algn="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FEF895B4-592F-4117-9BAB-4989D16E0087}" type="slidenum">
              <a:rPr lang="fr-FR" sz="1200">
                <a:solidFill>
                  <a:srgbClr val="000000"/>
                </a:solidFill>
                <a:latin typeface="Calibri" pitchFamily="32" charset="0"/>
              </a:rPr>
              <a:pPr algn="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</a:t>
            </a:fld>
            <a:endParaRPr lang="fr-FR" sz="1200">
              <a:solidFill>
                <a:srgbClr val="000000"/>
              </a:solidFill>
              <a:latin typeface="Calibri" pitchFamily="32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A77007FF-3AC4-4A95-A452-CAEB144C2058}" type="slidenum">
              <a:rPr lang="fr-FR" smtClean="0"/>
              <a:pPr/>
              <a:t>4</a:t>
            </a:fld>
            <a:endParaRPr lang="fr-FR" smtClean="0"/>
          </a:p>
        </p:txBody>
      </p:sp>
      <p:sp>
        <p:nvSpPr>
          <p:cNvPr id="110595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920750" y="746125"/>
            <a:ext cx="4972050" cy="3729038"/>
          </a:xfrm>
          <a:solidFill>
            <a:srgbClr val="FFFFFF"/>
          </a:solidFill>
          <a:ln/>
        </p:spPr>
      </p:sp>
      <p:sp>
        <p:nvSpPr>
          <p:cNvPr id="110596" name="Rectangle 2"/>
          <p:cNvSpPr>
            <a:spLocks noChangeArrowheads="1"/>
          </p:cNvSpPr>
          <p:nvPr>
            <p:ph type="body" idx="1"/>
          </p:nvPr>
        </p:nvSpPr>
        <p:spPr>
          <a:xfrm>
            <a:off x="681038" y="4722813"/>
            <a:ext cx="5451475" cy="4473575"/>
          </a:xfrm>
          <a:noFill/>
          <a:ln/>
        </p:spPr>
        <p:txBody>
          <a:bodyPr wrap="none" anchor="ctr"/>
          <a:lstStyle/>
          <a:p>
            <a:endParaRPr lang="fr-FR" smtClean="0"/>
          </a:p>
        </p:txBody>
      </p:sp>
      <p:sp>
        <p:nvSpPr>
          <p:cNvPr id="110597" name="Text Box 3"/>
          <p:cNvSpPr txBox="1">
            <a:spLocks noChangeArrowheads="1"/>
          </p:cNvSpPr>
          <p:nvPr/>
        </p:nvSpPr>
        <p:spPr bwMode="auto">
          <a:xfrm>
            <a:off x="3859213" y="9444038"/>
            <a:ext cx="2952750" cy="4968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440" rIns="92520" bIns="46440" anchor="b"/>
          <a:lstStyle/>
          <a:p>
            <a:pPr algn="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F8DAB619-6A11-4906-AD58-16FD02AA374F}" type="slidenum">
              <a:rPr lang="fr-FR" sz="1200">
                <a:solidFill>
                  <a:srgbClr val="000000"/>
                </a:solidFill>
                <a:latin typeface="Calibri" pitchFamily="32" charset="0"/>
              </a:rPr>
              <a:pPr algn="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4</a:t>
            </a:fld>
            <a:endParaRPr lang="fr-FR" sz="1200">
              <a:solidFill>
                <a:srgbClr val="000000"/>
              </a:solidFill>
              <a:latin typeface="Calibri" pitchFamily="32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AF051CAF-0043-4F2F-B1F2-F2E29CD24C86}" type="slidenum">
              <a:rPr lang="fr-FR" smtClean="0"/>
              <a:pPr/>
              <a:t>5</a:t>
            </a:fld>
            <a:endParaRPr lang="fr-FR" smtClean="0"/>
          </a:p>
        </p:txBody>
      </p:sp>
      <p:sp>
        <p:nvSpPr>
          <p:cNvPr id="111619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920750" y="746125"/>
            <a:ext cx="4972050" cy="3729038"/>
          </a:xfrm>
          <a:solidFill>
            <a:srgbClr val="FFFFFF"/>
          </a:solidFill>
          <a:ln/>
        </p:spPr>
      </p:sp>
      <p:sp>
        <p:nvSpPr>
          <p:cNvPr id="111620" name="Rectangle 2"/>
          <p:cNvSpPr>
            <a:spLocks noChangeArrowheads="1"/>
          </p:cNvSpPr>
          <p:nvPr>
            <p:ph type="body" idx="1"/>
          </p:nvPr>
        </p:nvSpPr>
        <p:spPr>
          <a:xfrm>
            <a:off x="681038" y="4722813"/>
            <a:ext cx="5451475" cy="4473575"/>
          </a:xfrm>
          <a:noFill/>
          <a:ln/>
        </p:spPr>
        <p:txBody>
          <a:bodyPr wrap="none" anchor="ctr"/>
          <a:lstStyle/>
          <a:p>
            <a:endParaRPr lang="fr-FR" smtClean="0"/>
          </a:p>
        </p:txBody>
      </p:sp>
      <p:sp>
        <p:nvSpPr>
          <p:cNvPr id="111621" name="Text Box 3"/>
          <p:cNvSpPr txBox="1">
            <a:spLocks noChangeArrowheads="1"/>
          </p:cNvSpPr>
          <p:nvPr/>
        </p:nvSpPr>
        <p:spPr bwMode="auto">
          <a:xfrm>
            <a:off x="3859213" y="9444038"/>
            <a:ext cx="2952750" cy="4968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440" rIns="92520" bIns="46440" anchor="b"/>
          <a:lstStyle/>
          <a:p>
            <a:pPr algn="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B6F720C3-54D2-4A12-8DE5-A67121AB5DAF}" type="slidenum">
              <a:rPr lang="fr-FR" sz="1200">
                <a:solidFill>
                  <a:srgbClr val="000000"/>
                </a:solidFill>
                <a:latin typeface="Calibri" pitchFamily="32" charset="0"/>
              </a:rPr>
              <a:pPr algn="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</a:t>
            </a:fld>
            <a:endParaRPr lang="fr-FR" sz="1200">
              <a:solidFill>
                <a:srgbClr val="000000"/>
              </a:solidFill>
              <a:latin typeface="Calibri" pitchFamily="32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466C3267-8AAE-4A86-B130-8FF3CEC96027}" type="slidenum">
              <a:rPr lang="fr-FR" smtClean="0"/>
              <a:pPr/>
              <a:t>6</a:t>
            </a:fld>
            <a:endParaRPr lang="fr-FR" smtClean="0"/>
          </a:p>
        </p:txBody>
      </p:sp>
      <p:sp>
        <p:nvSpPr>
          <p:cNvPr id="112643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920750" y="746125"/>
            <a:ext cx="4972050" cy="3729038"/>
          </a:xfrm>
          <a:solidFill>
            <a:srgbClr val="FFFFFF"/>
          </a:solidFill>
          <a:ln/>
        </p:spPr>
      </p:sp>
      <p:sp>
        <p:nvSpPr>
          <p:cNvPr id="112644" name="Rectangle 2"/>
          <p:cNvSpPr>
            <a:spLocks noChangeArrowheads="1"/>
          </p:cNvSpPr>
          <p:nvPr>
            <p:ph type="body" idx="1"/>
          </p:nvPr>
        </p:nvSpPr>
        <p:spPr>
          <a:xfrm>
            <a:off x="681038" y="4722813"/>
            <a:ext cx="5451475" cy="4473575"/>
          </a:xfrm>
          <a:noFill/>
          <a:ln/>
        </p:spPr>
        <p:txBody>
          <a:bodyPr wrap="none" anchor="ctr"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9F0B32CF-32E3-417A-BC49-E0092EAFD72E}" type="slidenum">
              <a:rPr lang="fr-FR" smtClean="0"/>
              <a:pPr/>
              <a:t>7</a:t>
            </a:fld>
            <a:endParaRPr lang="fr-FR" smtClean="0"/>
          </a:p>
        </p:txBody>
      </p:sp>
      <p:sp>
        <p:nvSpPr>
          <p:cNvPr id="113667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920750" y="746125"/>
            <a:ext cx="4972050" cy="3729038"/>
          </a:xfrm>
          <a:solidFill>
            <a:srgbClr val="FFFFFF"/>
          </a:solidFill>
          <a:ln/>
        </p:spPr>
      </p:sp>
      <p:sp>
        <p:nvSpPr>
          <p:cNvPr id="113668" name="Rectangle 2"/>
          <p:cNvSpPr>
            <a:spLocks noChangeArrowheads="1"/>
          </p:cNvSpPr>
          <p:nvPr>
            <p:ph type="body" idx="1"/>
          </p:nvPr>
        </p:nvSpPr>
        <p:spPr>
          <a:xfrm>
            <a:off x="681038" y="4722813"/>
            <a:ext cx="5451475" cy="4473575"/>
          </a:xfrm>
          <a:noFill/>
          <a:ln/>
        </p:spPr>
        <p:txBody>
          <a:bodyPr wrap="none" anchor="ctr"/>
          <a:lstStyle/>
          <a:p>
            <a:endParaRPr lang="fr-FR" smtClean="0"/>
          </a:p>
        </p:txBody>
      </p:sp>
      <p:sp>
        <p:nvSpPr>
          <p:cNvPr id="113669" name="Text Box 3"/>
          <p:cNvSpPr txBox="1">
            <a:spLocks noChangeArrowheads="1"/>
          </p:cNvSpPr>
          <p:nvPr/>
        </p:nvSpPr>
        <p:spPr bwMode="auto">
          <a:xfrm>
            <a:off x="3859213" y="9444038"/>
            <a:ext cx="2952750" cy="4968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440" rIns="92520" bIns="46440" anchor="b"/>
          <a:lstStyle/>
          <a:p>
            <a:pPr algn="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29BE2BD2-9FEE-4CA3-9B45-FD9BC6C4CF7D}" type="slidenum">
              <a:rPr lang="fr-FR" sz="1200">
                <a:solidFill>
                  <a:srgbClr val="000000"/>
                </a:solidFill>
                <a:latin typeface="Calibri" pitchFamily="32" charset="0"/>
              </a:rPr>
              <a:pPr algn="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7</a:t>
            </a:fld>
            <a:endParaRPr lang="fr-FR" sz="1200">
              <a:solidFill>
                <a:srgbClr val="000000"/>
              </a:solidFill>
              <a:latin typeface="Calibri" pitchFamily="32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9EA14C4D-76DB-477F-AE68-66E1F811549E}" type="slidenum">
              <a:rPr lang="fr-FR" smtClean="0"/>
              <a:pPr/>
              <a:t>8</a:t>
            </a:fld>
            <a:endParaRPr lang="fr-FR" smtClean="0"/>
          </a:p>
        </p:txBody>
      </p:sp>
      <p:sp>
        <p:nvSpPr>
          <p:cNvPr id="114691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920750" y="746125"/>
            <a:ext cx="4972050" cy="3729038"/>
          </a:xfrm>
          <a:solidFill>
            <a:srgbClr val="FFFFFF"/>
          </a:solidFill>
          <a:ln/>
        </p:spPr>
      </p:sp>
      <p:sp>
        <p:nvSpPr>
          <p:cNvPr id="114692" name="Rectangle 2"/>
          <p:cNvSpPr>
            <a:spLocks noChangeArrowheads="1"/>
          </p:cNvSpPr>
          <p:nvPr>
            <p:ph type="body" idx="1"/>
          </p:nvPr>
        </p:nvSpPr>
        <p:spPr>
          <a:xfrm>
            <a:off x="681038" y="4722813"/>
            <a:ext cx="5451475" cy="4473575"/>
          </a:xfrm>
          <a:noFill/>
          <a:ln/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mtClean="0">
              <a:latin typeface="Calibri" pitchFamily="32" charset="0"/>
              <a:ea typeface="Microsoft YaHei" charset="-122"/>
            </a:endParaRPr>
          </a:p>
        </p:txBody>
      </p:sp>
      <p:sp>
        <p:nvSpPr>
          <p:cNvPr id="114693" name="Text Box 3"/>
          <p:cNvSpPr txBox="1">
            <a:spLocks noChangeArrowheads="1"/>
          </p:cNvSpPr>
          <p:nvPr/>
        </p:nvSpPr>
        <p:spPr bwMode="auto">
          <a:xfrm>
            <a:off x="3859213" y="9444038"/>
            <a:ext cx="2952750" cy="4968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440" rIns="92520" bIns="46440" anchor="b"/>
          <a:lstStyle/>
          <a:p>
            <a:pPr algn="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DECE502C-575B-4967-B392-E44828524B35}" type="slidenum">
              <a:rPr lang="fr-FR" sz="1200">
                <a:solidFill>
                  <a:srgbClr val="000000"/>
                </a:solidFill>
                <a:latin typeface="Calibri" pitchFamily="32" charset="0"/>
              </a:rPr>
              <a:pPr algn="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8</a:t>
            </a:fld>
            <a:endParaRPr lang="fr-FR" sz="1200">
              <a:solidFill>
                <a:srgbClr val="000000"/>
              </a:solidFill>
              <a:latin typeface="Calibri" pitchFamily="32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A3A5FC37-55AA-43C8-A466-B9C5D674CF34}" type="slidenum">
              <a:rPr lang="fr-FR" smtClean="0"/>
              <a:pPr/>
              <a:t>9</a:t>
            </a:fld>
            <a:endParaRPr lang="fr-FR" smtClean="0"/>
          </a:p>
        </p:txBody>
      </p:sp>
      <p:sp>
        <p:nvSpPr>
          <p:cNvPr id="115715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920750" y="746125"/>
            <a:ext cx="4972050" cy="3729038"/>
          </a:xfrm>
          <a:solidFill>
            <a:srgbClr val="FFFFFF"/>
          </a:solidFill>
          <a:ln/>
        </p:spPr>
      </p:sp>
      <p:sp>
        <p:nvSpPr>
          <p:cNvPr id="115716" name="Rectangle 2"/>
          <p:cNvSpPr>
            <a:spLocks noChangeArrowheads="1"/>
          </p:cNvSpPr>
          <p:nvPr>
            <p:ph type="body" idx="1"/>
          </p:nvPr>
        </p:nvSpPr>
        <p:spPr>
          <a:xfrm>
            <a:off x="681038" y="4722813"/>
            <a:ext cx="5451475" cy="4473575"/>
          </a:xfrm>
          <a:noFill/>
          <a:ln/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mtClean="0">
              <a:latin typeface="Calibri" pitchFamily="32" charset="0"/>
              <a:ea typeface="Microsoft YaHei" charset="-122"/>
            </a:endParaRPr>
          </a:p>
        </p:txBody>
      </p:sp>
      <p:sp>
        <p:nvSpPr>
          <p:cNvPr id="115717" name="Text Box 3"/>
          <p:cNvSpPr txBox="1">
            <a:spLocks noChangeArrowheads="1"/>
          </p:cNvSpPr>
          <p:nvPr/>
        </p:nvSpPr>
        <p:spPr bwMode="auto">
          <a:xfrm>
            <a:off x="3859213" y="9444038"/>
            <a:ext cx="2952750" cy="4968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440" rIns="92520" bIns="46440" anchor="b"/>
          <a:lstStyle/>
          <a:p>
            <a:pPr algn="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29292A9B-A687-445B-9010-5E9AE6CE2B4B}" type="slidenum">
              <a:rPr lang="fr-FR" sz="1200">
                <a:solidFill>
                  <a:srgbClr val="000000"/>
                </a:solidFill>
                <a:latin typeface="Calibri" pitchFamily="32" charset="0"/>
              </a:rPr>
              <a:pPr algn="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9</a:t>
            </a:fld>
            <a:endParaRPr lang="fr-FR" sz="1200">
              <a:solidFill>
                <a:srgbClr val="000000"/>
              </a:solidFill>
              <a:latin typeface="Calibri" pitchFamily="32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02B837A8-86BD-4EAF-AEFB-8645D8E9BC33}" type="slidenum">
              <a:rPr lang="fr-FR" smtClean="0"/>
              <a:pPr/>
              <a:t>10</a:t>
            </a:fld>
            <a:endParaRPr lang="fr-FR" smtClean="0"/>
          </a:p>
        </p:txBody>
      </p:sp>
      <p:sp>
        <p:nvSpPr>
          <p:cNvPr id="116739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920750" y="746125"/>
            <a:ext cx="4972050" cy="3729038"/>
          </a:xfrm>
          <a:solidFill>
            <a:srgbClr val="FFFFFF"/>
          </a:solidFill>
          <a:ln/>
        </p:spPr>
      </p:sp>
      <p:sp>
        <p:nvSpPr>
          <p:cNvPr id="116740" name="Rectangle 2"/>
          <p:cNvSpPr>
            <a:spLocks noChangeArrowheads="1"/>
          </p:cNvSpPr>
          <p:nvPr>
            <p:ph type="body" idx="1"/>
          </p:nvPr>
        </p:nvSpPr>
        <p:spPr>
          <a:xfrm>
            <a:off x="681038" y="4722813"/>
            <a:ext cx="5451475" cy="4473575"/>
          </a:xfrm>
          <a:noFill/>
          <a:ln/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mtClean="0">
              <a:latin typeface="Calibri" pitchFamily="32" charset="0"/>
              <a:ea typeface="Microsoft YaHei" charset="-122"/>
            </a:endParaRPr>
          </a:p>
        </p:txBody>
      </p:sp>
      <p:sp>
        <p:nvSpPr>
          <p:cNvPr id="116741" name="Text Box 3"/>
          <p:cNvSpPr txBox="1">
            <a:spLocks noChangeArrowheads="1"/>
          </p:cNvSpPr>
          <p:nvPr/>
        </p:nvSpPr>
        <p:spPr bwMode="auto">
          <a:xfrm>
            <a:off x="3859213" y="9444038"/>
            <a:ext cx="2952750" cy="4968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440" rIns="92520" bIns="46440" anchor="b"/>
          <a:lstStyle/>
          <a:p>
            <a:pPr algn="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349EADB-B043-43CD-AFBE-A1A8C79980A2}" type="slidenum">
              <a:rPr lang="fr-FR" sz="1200">
                <a:solidFill>
                  <a:srgbClr val="000000"/>
                </a:solidFill>
                <a:latin typeface="Calibri" pitchFamily="32" charset="0"/>
              </a:rPr>
              <a:pPr algn="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10</a:t>
            </a:fld>
            <a:endParaRPr lang="fr-FR" sz="1200">
              <a:solidFill>
                <a:srgbClr val="000000"/>
              </a:solidFill>
              <a:latin typeface="Calibri" pitchFamily="32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20C938C-8EB8-48D6-A346-9FF714093D24}" type="slidenum">
              <a:rPr lang="fr-FR" smtClean="0"/>
              <a:pPr/>
              <a:t>11</a:t>
            </a:fld>
            <a:endParaRPr lang="fr-FR" smtClean="0"/>
          </a:p>
        </p:txBody>
      </p:sp>
      <p:sp>
        <p:nvSpPr>
          <p:cNvPr id="117763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920750" y="746125"/>
            <a:ext cx="4972050" cy="3729038"/>
          </a:xfrm>
          <a:solidFill>
            <a:srgbClr val="FFFFFF"/>
          </a:solidFill>
          <a:ln/>
        </p:spPr>
      </p:sp>
      <p:sp>
        <p:nvSpPr>
          <p:cNvPr id="117764" name="Rectangle 2"/>
          <p:cNvSpPr>
            <a:spLocks noChangeArrowheads="1"/>
          </p:cNvSpPr>
          <p:nvPr>
            <p:ph type="body" idx="1"/>
          </p:nvPr>
        </p:nvSpPr>
        <p:spPr>
          <a:xfrm>
            <a:off x="681038" y="4722813"/>
            <a:ext cx="5451475" cy="4473575"/>
          </a:xfrm>
          <a:noFill/>
          <a:ln/>
        </p:spPr>
        <p:txBody>
          <a:bodyPr wrap="none" anchor="ctr"/>
          <a:lstStyle/>
          <a:p>
            <a:pPr eaLnBrk="1" hangingPunct="1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mtClean="0">
              <a:latin typeface="Calibri" pitchFamily="32" charset="0"/>
              <a:ea typeface="Microsoft YaHei" charset="-122"/>
            </a:endParaRPr>
          </a:p>
        </p:txBody>
      </p:sp>
      <p:sp>
        <p:nvSpPr>
          <p:cNvPr id="117765" name="Text Box 3"/>
          <p:cNvSpPr txBox="1">
            <a:spLocks noChangeArrowheads="1"/>
          </p:cNvSpPr>
          <p:nvPr/>
        </p:nvSpPr>
        <p:spPr bwMode="auto">
          <a:xfrm>
            <a:off x="3859213" y="9444038"/>
            <a:ext cx="2952750" cy="4968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440" rIns="92520" bIns="46440" anchor="b"/>
          <a:lstStyle/>
          <a:p>
            <a:pPr algn="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19417A4B-4C37-4067-B877-5D2F1237540B}" type="slidenum">
              <a:rPr lang="fr-FR" sz="1200">
                <a:solidFill>
                  <a:srgbClr val="000000"/>
                </a:solidFill>
                <a:latin typeface="Calibri" pitchFamily="32" charset="0"/>
              </a:rPr>
              <a:pPr algn="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11</a:t>
            </a:fld>
            <a:endParaRPr lang="fr-FR" sz="1200">
              <a:solidFill>
                <a:srgbClr val="000000"/>
              </a:solidFill>
              <a:latin typeface="Calibri" pitchFamily="32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4025659-F965-4551-8CAC-0610288100DF}" type="slidenum">
              <a:rPr lang="fr-FR" smtClean="0"/>
              <a:pPr/>
              <a:t>12</a:t>
            </a:fld>
            <a:endParaRPr lang="fr-FR" smtClean="0"/>
          </a:p>
        </p:txBody>
      </p:sp>
      <p:sp>
        <p:nvSpPr>
          <p:cNvPr id="118787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920750" y="746125"/>
            <a:ext cx="4972050" cy="3729038"/>
          </a:xfrm>
          <a:solidFill>
            <a:srgbClr val="FFFFFF"/>
          </a:solidFill>
          <a:ln/>
        </p:spPr>
      </p:sp>
      <p:sp>
        <p:nvSpPr>
          <p:cNvPr id="118788" name="Rectangle 2"/>
          <p:cNvSpPr>
            <a:spLocks noChangeArrowheads="1"/>
          </p:cNvSpPr>
          <p:nvPr>
            <p:ph type="body" idx="1"/>
          </p:nvPr>
        </p:nvSpPr>
        <p:spPr>
          <a:xfrm>
            <a:off x="681038" y="4722813"/>
            <a:ext cx="5451475" cy="4473575"/>
          </a:xfrm>
          <a:noFill/>
          <a:ln/>
        </p:spPr>
        <p:txBody>
          <a:bodyPr wrap="none" anchor="ctr"/>
          <a:lstStyle/>
          <a:p>
            <a:pPr>
              <a:spcBef>
                <a:spcPts val="4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mtClean="0">
              <a:latin typeface="Calibri" pitchFamily="32" charset="0"/>
              <a:ea typeface="Microsoft YaHei" charset="-122"/>
            </a:endParaRPr>
          </a:p>
        </p:txBody>
      </p:sp>
      <p:sp>
        <p:nvSpPr>
          <p:cNvPr id="118789" name="Text Box 3"/>
          <p:cNvSpPr txBox="1">
            <a:spLocks noChangeArrowheads="1"/>
          </p:cNvSpPr>
          <p:nvPr/>
        </p:nvSpPr>
        <p:spPr bwMode="auto">
          <a:xfrm>
            <a:off x="3859213" y="9444038"/>
            <a:ext cx="2952750" cy="4968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440" rIns="92520" bIns="46440" anchor="b"/>
          <a:lstStyle/>
          <a:p>
            <a:pPr algn="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EDEF0D01-FD00-4496-BC66-41F5F148641E}" type="slidenum">
              <a:rPr lang="fr-FR" sz="1200">
                <a:solidFill>
                  <a:srgbClr val="000000"/>
                </a:solidFill>
                <a:latin typeface="Calibri" pitchFamily="32" charset="0"/>
              </a:rPr>
              <a:pPr algn="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12</a:t>
            </a:fld>
            <a:endParaRPr lang="fr-FR" sz="1200">
              <a:solidFill>
                <a:srgbClr val="000000"/>
              </a:solidFill>
              <a:latin typeface="Calibri" pitchFamily="32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8FF586CA-E6C9-441F-B689-69ED7D660619}" type="slidenum">
              <a:rPr lang="fr-FR" smtClean="0"/>
              <a:pPr/>
              <a:t>13</a:t>
            </a:fld>
            <a:endParaRPr lang="fr-FR" smtClean="0"/>
          </a:p>
        </p:txBody>
      </p:sp>
      <p:sp>
        <p:nvSpPr>
          <p:cNvPr id="119811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920750" y="746125"/>
            <a:ext cx="4972050" cy="3729038"/>
          </a:xfrm>
          <a:solidFill>
            <a:srgbClr val="FFFFFF"/>
          </a:solidFill>
          <a:ln/>
        </p:spPr>
      </p:sp>
      <p:sp>
        <p:nvSpPr>
          <p:cNvPr id="119812" name="Rectangle 2"/>
          <p:cNvSpPr>
            <a:spLocks noChangeArrowheads="1"/>
          </p:cNvSpPr>
          <p:nvPr>
            <p:ph type="body" idx="1"/>
          </p:nvPr>
        </p:nvSpPr>
        <p:spPr>
          <a:xfrm>
            <a:off x="681038" y="4722813"/>
            <a:ext cx="5451475" cy="4473575"/>
          </a:xfrm>
          <a:noFill/>
          <a:ln/>
        </p:spPr>
        <p:txBody>
          <a:bodyPr wrap="none" anchor="ctr"/>
          <a:lstStyle/>
          <a:p>
            <a:pPr eaLnBrk="1" hangingPunct="1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mtClean="0">
              <a:latin typeface="Calibri" pitchFamily="32" charset="0"/>
              <a:ea typeface="Microsoft YaHei" charset="-122"/>
            </a:endParaRPr>
          </a:p>
        </p:txBody>
      </p:sp>
      <p:sp>
        <p:nvSpPr>
          <p:cNvPr id="119813" name="Text Box 3"/>
          <p:cNvSpPr txBox="1">
            <a:spLocks noChangeArrowheads="1"/>
          </p:cNvSpPr>
          <p:nvPr/>
        </p:nvSpPr>
        <p:spPr bwMode="auto">
          <a:xfrm>
            <a:off x="3859213" y="9444038"/>
            <a:ext cx="2952750" cy="4968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440" rIns="92520" bIns="46440" anchor="b"/>
          <a:lstStyle/>
          <a:p>
            <a:pPr algn="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EB729F0F-BB3B-40B4-9D71-0DE49D98E447}" type="slidenum">
              <a:rPr lang="fr-FR" sz="1200">
                <a:solidFill>
                  <a:srgbClr val="000000"/>
                </a:solidFill>
                <a:latin typeface="Calibri" pitchFamily="32" charset="0"/>
              </a:rPr>
              <a:pPr algn="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13</a:t>
            </a:fld>
            <a:endParaRPr lang="fr-FR" sz="1200">
              <a:solidFill>
                <a:srgbClr val="000000"/>
              </a:solidFill>
              <a:latin typeface="Calibri" pitchFamily="32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8B6223E-1BA3-4603-844C-4670EBC22EA1}" type="slidenum">
              <a:rPr lang="fr-FR" smtClean="0"/>
              <a:pPr/>
              <a:t>14</a:t>
            </a:fld>
            <a:endParaRPr lang="fr-FR" smtClean="0"/>
          </a:p>
        </p:txBody>
      </p:sp>
      <p:sp>
        <p:nvSpPr>
          <p:cNvPr id="120835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920750" y="746125"/>
            <a:ext cx="4972050" cy="3729038"/>
          </a:xfrm>
          <a:solidFill>
            <a:srgbClr val="FFFFFF"/>
          </a:solidFill>
          <a:ln/>
        </p:spPr>
      </p:sp>
      <p:sp>
        <p:nvSpPr>
          <p:cNvPr id="120836" name="Rectangle 2"/>
          <p:cNvSpPr>
            <a:spLocks noChangeArrowheads="1"/>
          </p:cNvSpPr>
          <p:nvPr>
            <p:ph type="body" idx="1"/>
          </p:nvPr>
        </p:nvSpPr>
        <p:spPr>
          <a:xfrm>
            <a:off x="681038" y="4722813"/>
            <a:ext cx="5451475" cy="4473575"/>
          </a:xfrm>
          <a:noFill/>
          <a:ln/>
        </p:spPr>
        <p:txBody>
          <a:bodyPr wrap="none" anchor="ctr"/>
          <a:lstStyle/>
          <a:p>
            <a:pPr eaLnBrk="1" hangingPunct="1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mtClean="0">
              <a:latin typeface="Calibri" pitchFamily="32" charset="0"/>
              <a:ea typeface="Microsoft YaHei" charset="-122"/>
            </a:endParaRPr>
          </a:p>
        </p:txBody>
      </p:sp>
      <p:sp>
        <p:nvSpPr>
          <p:cNvPr id="120837" name="Text Box 3"/>
          <p:cNvSpPr txBox="1">
            <a:spLocks noChangeArrowheads="1"/>
          </p:cNvSpPr>
          <p:nvPr/>
        </p:nvSpPr>
        <p:spPr bwMode="auto">
          <a:xfrm>
            <a:off x="3859213" y="9444038"/>
            <a:ext cx="2952750" cy="4968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440" rIns="92520" bIns="46440" anchor="b"/>
          <a:lstStyle/>
          <a:p>
            <a:pPr algn="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3D40E482-E5B8-42AC-89A1-1BFD2D65C4A0}" type="slidenum">
              <a:rPr lang="fr-FR" sz="1200">
                <a:solidFill>
                  <a:srgbClr val="000000"/>
                </a:solidFill>
                <a:latin typeface="Calibri" pitchFamily="32" charset="0"/>
              </a:rPr>
              <a:pPr algn="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14</a:t>
            </a:fld>
            <a:endParaRPr lang="fr-FR" sz="1200">
              <a:solidFill>
                <a:srgbClr val="000000"/>
              </a:solidFill>
              <a:latin typeface="Calibri" pitchFamily="32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16AE318F-7174-4038-9497-306B011C5E5A}" type="slidenum">
              <a:rPr lang="fr-FR" smtClean="0"/>
              <a:pPr/>
              <a:t>15</a:t>
            </a:fld>
            <a:endParaRPr lang="fr-FR" smtClean="0"/>
          </a:p>
        </p:txBody>
      </p:sp>
      <p:sp>
        <p:nvSpPr>
          <p:cNvPr id="121859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920750" y="746125"/>
            <a:ext cx="4972050" cy="3729038"/>
          </a:xfrm>
          <a:solidFill>
            <a:srgbClr val="FFFFFF"/>
          </a:solidFill>
          <a:ln/>
        </p:spPr>
      </p:sp>
      <p:sp>
        <p:nvSpPr>
          <p:cNvPr id="121860" name="Rectangle 2"/>
          <p:cNvSpPr>
            <a:spLocks noChangeArrowheads="1"/>
          </p:cNvSpPr>
          <p:nvPr>
            <p:ph type="body" idx="1"/>
          </p:nvPr>
        </p:nvSpPr>
        <p:spPr>
          <a:xfrm>
            <a:off x="681038" y="4722813"/>
            <a:ext cx="5451475" cy="4473575"/>
          </a:xfrm>
          <a:noFill/>
          <a:ln/>
        </p:spPr>
        <p:txBody>
          <a:bodyPr wrap="none" anchor="ctr"/>
          <a:lstStyle/>
          <a:p>
            <a:pPr eaLnBrk="1" hangingPunct="1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mtClean="0">
              <a:latin typeface="Calibri" pitchFamily="32" charset="0"/>
              <a:ea typeface="Microsoft YaHei" charset="-122"/>
            </a:endParaRPr>
          </a:p>
        </p:txBody>
      </p:sp>
      <p:sp>
        <p:nvSpPr>
          <p:cNvPr id="121861" name="Text Box 3"/>
          <p:cNvSpPr txBox="1">
            <a:spLocks noChangeArrowheads="1"/>
          </p:cNvSpPr>
          <p:nvPr/>
        </p:nvSpPr>
        <p:spPr bwMode="auto">
          <a:xfrm>
            <a:off x="3859213" y="9444038"/>
            <a:ext cx="2952750" cy="4968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440" rIns="92520" bIns="46440" anchor="b"/>
          <a:lstStyle/>
          <a:p>
            <a:pPr algn="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1012BFC5-0309-4A0F-A6EB-40D2469D958E}" type="slidenum">
              <a:rPr lang="fr-FR" sz="1200">
                <a:solidFill>
                  <a:srgbClr val="000000"/>
                </a:solidFill>
                <a:latin typeface="Calibri" pitchFamily="32" charset="0"/>
              </a:rPr>
              <a:pPr algn="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15</a:t>
            </a:fld>
            <a:endParaRPr lang="fr-FR" sz="1200">
              <a:solidFill>
                <a:srgbClr val="000000"/>
              </a:solidFill>
              <a:latin typeface="Calibri" pitchFamily="32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0AA46B04-FB73-4D5C-BA73-004C45BE6C81}" type="slidenum">
              <a:rPr lang="fr-FR" smtClean="0"/>
              <a:pPr/>
              <a:t>16</a:t>
            </a:fld>
            <a:endParaRPr lang="fr-FR" smtClean="0"/>
          </a:p>
        </p:txBody>
      </p:sp>
      <p:sp>
        <p:nvSpPr>
          <p:cNvPr id="122883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920750" y="746125"/>
            <a:ext cx="4972050" cy="3729038"/>
          </a:xfrm>
          <a:solidFill>
            <a:srgbClr val="FFFFFF"/>
          </a:solidFill>
          <a:ln/>
        </p:spPr>
      </p:sp>
      <p:sp>
        <p:nvSpPr>
          <p:cNvPr id="122884" name="Rectangle 2"/>
          <p:cNvSpPr>
            <a:spLocks noChangeArrowheads="1"/>
          </p:cNvSpPr>
          <p:nvPr>
            <p:ph type="body" idx="1"/>
          </p:nvPr>
        </p:nvSpPr>
        <p:spPr>
          <a:xfrm>
            <a:off x="681038" y="4722813"/>
            <a:ext cx="5451475" cy="4473575"/>
          </a:xfrm>
          <a:noFill/>
          <a:ln/>
        </p:spPr>
        <p:txBody>
          <a:bodyPr wrap="none" anchor="ctr"/>
          <a:lstStyle/>
          <a:p>
            <a:pPr eaLnBrk="1" hangingPunct="1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mtClean="0">
              <a:latin typeface="Calibri" pitchFamily="32" charset="0"/>
              <a:ea typeface="Microsoft YaHei" charset="-122"/>
            </a:endParaRPr>
          </a:p>
        </p:txBody>
      </p:sp>
      <p:sp>
        <p:nvSpPr>
          <p:cNvPr id="122885" name="Text Box 3"/>
          <p:cNvSpPr txBox="1">
            <a:spLocks noChangeArrowheads="1"/>
          </p:cNvSpPr>
          <p:nvPr/>
        </p:nvSpPr>
        <p:spPr bwMode="auto">
          <a:xfrm>
            <a:off x="3859213" y="9444038"/>
            <a:ext cx="2952750" cy="4968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440" rIns="92520" bIns="46440" anchor="b"/>
          <a:lstStyle/>
          <a:p>
            <a:pPr algn="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0410D785-9665-4530-9748-5BC59DF1FACE}" type="slidenum">
              <a:rPr lang="fr-FR" sz="1200">
                <a:solidFill>
                  <a:srgbClr val="000000"/>
                </a:solidFill>
                <a:latin typeface="Calibri" pitchFamily="32" charset="0"/>
              </a:rPr>
              <a:pPr algn="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16</a:t>
            </a:fld>
            <a:endParaRPr lang="fr-FR" sz="1200">
              <a:solidFill>
                <a:srgbClr val="000000"/>
              </a:solidFill>
              <a:latin typeface="Calibri" pitchFamily="32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44924E14-1129-4414-A21D-A0A230107428}" type="slidenum">
              <a:rPr lang="fr-FR" smtClean="0"/>
              <a:pPr/>
              <a:t>17</a:t>
            </a:fld>
            <a:endParaRPr lang="fr-FR" smtClean="0"/>
          </a:p>
        </p:txBody>
      </p:sp>
      <p:sp>
        <p:nvSpPr>
          <p:cNvPr id="123907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920750" y="746125"/>
            <a:ext cx="4972050" cy="3729038"/>
          </a:xfrm>
          <a:solidFill>
            <a:srgbClr val="FFFFFF"/>
          </a:solidFill>
          <a:ln/>
        </p:spPr>
      </p:sp>
      <p:sp>
        <p:nvSpPr>
          <p:cNvPr id="123908" name="Rectangle 2"/>
          <p:cNvSpPr>
            <a:spLocks noChangeArrowheads="1"/>
          </p:cNvSpPr>
          <p:nvPr>
            <p:ph type="body" idx="1"/>
          </p:nvPr>
        </p:nvSpPr>
        <p:spPr>
          <a:xfrm>
            <a:off x="681038" y="4722813"/>
            <a:ext cx="5451475" cy="4473575"/>
          </a:xfrm>
          <a:noFill/>
          <a:ln/>
        </p:spPr>
        <p:txBody>
          <a:bodyPr wrap="none" anchor="ctr"/>
          <a:lstStyle/>
          <a:p>
            <a:pPr eaLnBrk="1" hangingPunct="1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mtClean="0">
              <a:latin typeface="Calibri" pitchFamily="32" charset="0"/>
              <a:ea typeface="Microsoft YaHei" charset="-122"/>
            </a:endParaRPr>
          </a:p>
        </p:txBody>
      </p:sp>
      <p:sp>
        <p:nvSpPr>
          <p:cNvPr id="123909" name="Text Box 3"/>
          <p:cNvSpPr txBox="1">
            <a:spLocks noChangeArrowheads="1"/>
          </p:cNvSpPr>
          <p:nvPr/>
        </p:nvSpPr>
        <p:spPr bwMode="auto">
          <a:xfrm>
            <a:off x="3859213" y="9444038"/>
            <a:ext cx="2952750" cy="4968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440" rIns="92520" bIns="46440" anchor="b"/>
          <a:lstStyle/>
          <a:p>
            <a:pPr algn="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08E6536B-4B63-4A42-8F06-5EAD79222A18}" type="slidenum">
              <a:rPr lang="fr-FR" sz="1200">
                <a:solidFill>
                  <a:srgbClr val="000000"/>
                </a:solidFill>
                <a:latin typeface="Calibri" pitchFamily="32" charset="0"/>
              </a:rPr>
              <a:pPr algn="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17</a:t>
            </a:fld>
            <a:endParaRPr lang="fr-FR" sz="1200">
              <a:solidFill>
                <a:srgbClr val="000000"/>
              </a:solidFill>
              <a:latin typeface="Calibri" pitchFamily="32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87DA1289-4867-4BE0-A7D0-DCC589B8886B}" type="slidenum">
              <a:rPr lang="fr-FR" smtClean="0"/>
              <a:pPr/>
              <a:t>18</a:t>
            </a:fld>
            <a:endParaRPr lang="fr-FR" smtClean="0"/>
          </a:p>
        </p:txBody>
      </p:sp>
      <p:sp>
        <p:nvSpPr>
          <p:cNvPr id="124931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920750" y="746125"/>
            <a:ext cx="4972050" cy="3729038"/>
          </a:xfrm>
          <a:solidFill>
            <a:srgbClr val="FFFFFF"/>
          </a:solidFill>
          <a:ln/>
        </p:spPr>
      </p:sp>
      <p:sp>
        <p:nvSpPr>
          <p:cNvPr id="124932" name="Rectangle 2"/>
          <p:cNvSpPr>
            <a:spLocks noChangeArrowheads="1"/>
          </p:cNvSpPr>
          <p:nvPr>
            <p:ph type="body" idx="1"/>
          </p:nvPr>
        </p:nvSpPr>
        <p:spPr>
          <a:xfrm>
            <a:off x="681038" y="4722813"/>
            <a:ext cx="5451475" cy="4473575"/>
          </a:xfrm>
          <a:noFill/>
          <a:ln/>
        </p:spPr>
        <p:txBody>
          <a:bodyPr wrap="none" anchor="ctr"/>
          <a:lstStyle/>
          <a:p>
            <a:endParaRPr lang="fr-FR" smtClean="0"/>
          </a:p>
        </p:txBody>
      </p:sp>
      <p:sp>
        <p:nvSpPr>
          <p:cNvPr id="124933" name="Text Box 3"/>
          <p:cNvSpPr txBox="1">
            <a:spLocks noChangeArrowheads="1"/>
          </p:cNvSpPr>
          <p:nvPr/>
        </p:nvSpPr>
        <p:spPr bwMode="auto">
          <a:xfrm>
            <a:off x="3859213" y="9444038"/>
            <a:ext cx="2952750" cy="4968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440" rIns="92520" bIns="46440" anchor="b"/>
          <a:lstStyle/>
          <a:p>
            <a:pPr algn="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6E56E2C7-9FAE-4601-BDDC-EC4DB4E70368}" type="slidenum">
              <a:rPr lang="fr-FR" sz="1200">
                <a:solidFill>
                  <a:srgbClr val="000000"/>
                </a:solidFill>
                <a:latin typeface="Calibri" pitchFamily="32" charset="0"/>
              </a:rPr>
              <a:pPr algn="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18</a:t>
            </a:fld>
            <a:endParaRPr lang="fr-FR" sz="1200">
              <a:solidFill>
                <a:srgbClr val="000000"/>
              </a:solidFill>
              <a:latin typeface="Calibri" pitchFamily="32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E6848683-53F8-4F70-A5C1-BF3CCC539368}" type="slidenum">
              <a:rPr lang="fr-FR" smtClean="0"/>
              <a:pPr/>
              <a:t>19</a:t>
            </a:fld>
            <a:endParaRPr lang="fr-FR" smtClean="0"/>
          </a:p>
        </p:txBody>
      </p:sp>
      <p:sp>
        <p:nvSpPr>
          <p:cNvPr id="125955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920750" y="746125"/>
            <a:ext cx="4972050" cy="3729038"/>
          </a:xfrm>
          <a:solidFill>
            <a:srgbClr val="FFFFFF"/>
          </a:solidFill>
          <a:ln/>
        </p:spPr>
      </p:sp>
      <p:sp>
        <p:nvSpPr>
          <p:cNvPr id="125956" name="Rectangle 2"/>
          <p:cNvSpPr>
            <a:spLocks noChangeArrowheads="1"/>
          </p:cNvSpPr>
          <p:nvPr>
            <p:ph type="body" idx="1"/>
          </p:nvPr>
        </p:nvSpPr>
        <p:spPr>
          <a:xfrm>
            <a:off x="681038" y="4722813"/>
            <a:ext cx="5451475" cy="4473575"/>
          </a:xfrm>
          <a:noFill/>
          <a:ln/>
        </p:spPr>
        <p:txBody>
          <a:bodyPr wrap="none" anchor="ctr"/>
          <a:lstStyle/>
          <a:p>
            <a:pPr eaLnBrk="1" hangingPunct="1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mtClean="0">
              <a:latin typeface="Calibri" pitchFamily="32" charset="0"/>
              <a:ea typeface="Microsoft YaHei" charset="-122"/>
            </a:endParaRPr>
          </a:p>
        </p:txBody>
      </p:sp>
      <p:sp>
        <p:nvSpPr>
          <p:cNvPr id="125957" name="Text Box 3"/>
          <p:cNvSpPr txBox="1">
            <a:spLocks noChangeArrowheads="1"/>
          </p:cNvSpPr>
          <p:nvPr/>
        </p:nvSpPr>
        <p:spPr bwMode="auto">
          <a:xfrm>
            <a:off x="3859213" y="9444038"/>
            <a:ext cx="2952750" cy="4968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440" rIns="92520" bIns="46440" anchor="b"/>
          <a:lstStyle/>
          <a:p>
            <a:pPr algn="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D9E40AE1-1DA1-4568-AAD5-BA6AD03507EF}" type="slidenum">
              <a:rPr lang="fr-FR" sz="1200">
                <a:solidFill>
                  <a:srgbClr val="000000"/>
                </a:solidFill>
                <a:latin typeface="Calibri" pitchFamily="32" charset="0"/>
              </a:rPr>
              <a:pPr algn="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19</a:t>
            </a:fld>
            <a:endParaRPr lang="fr-FR" sz="1200">
              <a:solidFill>
                <a:srgbClr val="000000"/>
              </a:solidFill>
              <a:latin typeface="Calibri" pitchFamily="32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38F89F2-4C33-4C18-89E1-76AD54FC4359}" type="slidenum">
              <a:rPr lang="fr-FR" smtClean="0"/>
              <a:pPr/>
              <a:t>20</a:t>
            </a:fld>
            <a:endParaRPr lang="fr-FR" smtClean="0"/>
          </a:p>
        </p:txBody>
      </p:sp>
      <p:sp>
        <p:nvSpPr>
          <p:cNvPr id="126979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920750" y="746125"/>
            <a:ext cx="4972050" cy="3729038"/>
          </a:xfrm>
          <a:solidFill>
            <a:srgbClr val="FFFFFF"/>
          </a:solidFill>
          <a:ln/>
        </p:spPr>
      </p:sp>
      <p:sp>
        <p:nvSpPr>
          <p:cNvPr id="126980" name="Rectangle 2"/>
          <p:cNvSpPr>
            <a:spLocks noChangeArrowheads="1"/>
          </p:cNvSpPr>
          <p:nvPr>
            <p:ph type="body" idx="1"/>
          </p:nvPr>
        </p:nvSpPr>
        <p:spPr>
          <a:xfrm>
            <a:off x="681038" y="4722813"/>
            <a:ext cx="5451475" cy="4473575"/>
          </a:xfrm>
          <a:noFill/>
          <a:ln/>
        </p:spPr>
        <p:txBody>
          <a:bodyPr wrap="none" anchor="ctr"/>
          <a:lstStyle/>
          <a:p>
            <a:pPr eaLnBrk="1" hangingPunct="1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mtClean="0">
              <a:latin typeface="Calibri" pitchFamily="32" charset="0"/>
              <a:ea typeface="Microsoft YaHei" charset="-122"/>
            </a:endParaRPr>
          </a:p>
        </p:txBody>
      </p:sp>
      <p:sp>
        <p:nvSpPr>
          <p:cNvPr id="126981" name="Text Box 3"/>
          <p:cNvSpPr txBox="1">
            <a:spLocks noChangeArrowheads="1"/>
          </p:cNvSpPr>
          <p:nvPr/>
        </p:nvSpPr>
        <p:spPr bwMode="auto">
          <a:xfrm>
            <a:off x="3859213" y="9444038"/>
            <a:ext cx="2952750" cy="4968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440" rIns="92520" bIns="46440" anchor="b"/>
          <a:lstStyle/>
          <a:p>
            <a:pPr algn="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C031663B-5216-4776-A3FC-DCDBAD09FBBB}" type="slidenum">
              <a:rPr lang="fr-FR" sz="1200">
                <a:solidFill>
                  <a:srgbClr val="000000"/>
                </a:solidFill>
                <a:latin typeface="Calibri" pitchFamily="32" charset="0"/>
              </a:rPr>
              <a:pPr algn="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20</a:t>
            </a:fld>
            <a:endParaRPr lang="fr-FR" sz="1200">
              <a:solidFill>
                <a:srgbClr val="000000"/>
              </a:solidFill>
              <a:latin typeface="Calibri" pitchFamily="32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375078A-331B-4636-889D-BC502B0004F6}" type="slidenum">
              <a:rPr lang="fr-FR" smtClean="0"/>
              <a:pPr/>
              <a:t>21</a:t>
            </a:fld>
            <a:endParaRPr lang="fr-FR" smtClean="0"/>
          </a:p>
        </p:txBody>
      </p:sp>
      <p:sp>
        <p:nvSpPr>
          <p:cNvPr id="128003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920750" y="746125"/>
            <a:ext cx="4972050" cy="3729038"/>
          </a:xfrm>
          <a:solidFill>
            <a:srgbClr val="FFFFFF"/>
          </a:solidFill>
          <a:ln/>
        </p:spPr>
      </p:sp>
      <p:sp>
        <p:nvSpPr>
          <p:cNvPr id="128004" name="Rectangle 2"/>
          <p:cNvSpPr>
            <a:spLocks noChangeArrowheads="1"/>
          </p:cNvSpPr>
          <p:nvPr>
            <p:ph type="body" idx="1"/>
          </p:nvPr>
        </p:nvSpPr>
        <p:spPr>
          <a:xfrm>
            <a:off x="681038" y="4722813"/>
            <a:ext cx="5451475" cy="4473575"/>
          </a:xfrm>
          <a:noFill/>
          <a:ln/>
        </p:spPr>
        <p:txBody>
          <a:bodyPr wrap="none" anchor="ctr"/>
          <a:lstStyle/>
          <a:p>
            <a:pPr eaLnBrk="1" hangingPunct="1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mtClean="0">
              <a:latin typeface="Calibri" pitchFamily="32" charset="0"/>
              <a:ea typeface="Microsoft YaHei" charset="-122"/>
            </a:endParaRPr>
          </a:p>
        </p:txBody>
      </p:sp>
      <p:sp>
        <p:nvSpPr>
          <p:cNvPr id="128005" name="Text Box 3"/>
          <p:cNvSpPr txBox="1">
            <a:spLocks noChangeArrowheads="1"/>
          </p:cNvSpPr>
          <p:nvPr/>
        </p:nvSpPr>
        <p:spPr bwMode="auto">
          <a:xfrm>
            <a:off x="3859213" y="9444038"/>
            <a:ext cx="2952750" cy="4968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440" rIns="92520" bIns="46440" anchor="b"/>
          <a:lstStyle/>
          <a:p>
            <a:pPr algn="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BB10A04E-A461-4CB4-A9D9-6A6E7970B1EC}" type="slidenum">
              <a:rPr lang="fr-FR" sz="1200">
                <a:solidFill>
                  <a:srgbClr val="000000"/>
                </a:solidFill>
                <a:latin typeface="Calibri" pitchFamily="32" charset="0"/>
              </a:rPr>
              <a:pPr algn="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21</a:t>
            </a:fld>
            <a:endParaRPr lang="fr-FR" sz="1200">
              <a:solidFill>
                <a:srgbClr val="000000"/>
              </a:solidFill>
              <a:latin typeface="Calibri" pitchFamily="32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481BF413-FC45-4EEE-9C49-CE2D27B997C6}" type="slidenum">
              <a:rPr lang="fr-FR" smtClean="0"/>
              <a:pPr/>
              <a:t>22</a:t>
            </a:fld>
            <a:endParaRPr lang="fr-FR" smtClean="0"/>
          </a:p>
        </p:txBody>
      </p:sp>
      <p:sp>
        <p:nvSpPr>
          <p:cNvPr id="129027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920750" y="746125"/>
            <a:ext cx="4972050" cy="3729038"/>
          </a:xfrm>
          <a:solidFill>
            <a:srgbClr val="FFFFFF"/>
          </a:solidFill>
          <a:ln/>
        </p:spPr>
      </p:sp>
      <p:sp>
        <p:nvSpPr>
          <p:cNvPr id="129028" name="Rectangle 2"/>
          <p:cNvSpPr>
            <a:spLocks noChangeArrowheads="1"/>
          </p:cNvSpPr>
          <p:nvPr>
            <p:ph type="body" idx="1"/>
          </p:nvPr>
        </p:nvSpPr>
        <p:spPr>
          <a:xfrm>
            <a:off x="681038" y="4722813"/>
            <a:ext cx="5451475" cy="4473575"/>
          </a:xfrm>
          <a:noFill/>
          <a:ln/>
        </p:spPr>
        <p:txBody>
          <a:bodyPr wrap="none" anchor="ctr"/>
          <a:lstStyle/>
          <a:p>
            <a:endParaRPr lang="fr-FR" smtClean="0"/>
          </a:p>
        </p:txBody>
      </p:sp>
      <p:sp>
        <p:nvSpPr>
          <p:cNvPr id="129029" name="Text Box 3"/>
          <p:cNvSpPr txBox="1">
            <a:spLocks noChangeArrowheads="1"/>
          </p:cNvSpPr>
          <p:nvPr/>
        </p:nvSpPr>
        <p:spPr bwMode="auto">
          <a:xfrm>
            <a:off x="3859213" y="9444038"/>
            <a:ext cx="2952750" cy="4968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440" rIns="92520" bIns="46440" anchor="b"/>
          <a:lstStyle/>
          <a:p>
            <a:pPr algn="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BE7039C6-F9BC-4B9C-87CB-A6E7CBE6B5C4}" type="slidenum">
              <a:rPr lang="fr-FR" sz="1200">
                <a:solidFill>
                  <a:srgbClr val="000000"/>
                </a:solidFill>
                <a:latin typeface="Calibri" pitchFamily="32" charset="0"/>
              </a:rPr>
              <a:pPr algn="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22</a:t>
            </a:fld>
            <a:endParaRPr lang="fr-FR" sz="1200">
              <a:solidFill>
                <a:srgbClr val="000000"/>
              </a:solidFill>
              <a:latin typeface="Calibri" pitchFamily="32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A108B5C-4E95-4FBD-99A3-8E6614277426}" type="slidenum">
              <a:rPr lang="fr-FR" smtClean="0"/>
              <a:pPr/>
              <a:t>23</a:t>
            </a:fld>
            <a:endParaRPr lang="fr-FR" smtClean="0"/>
          </a:p>
        </p:txBody>
      </p:sp>
      <p:sp>
        <p:nvSpPr>
          <p:cNvPr id="130051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920750" y="746125"/>
            <a:ext cx="4972050" cy="3729038"/>
          </a:xfrm>
          <a:solidFill>
            <a:srgbClr val="FFFFFF"/>
          </a:solidFill>
          <a:ln/>
        </p:spPr>
      </p:sp>
      <p:sp>
        <p:nvSpPr>
          <p:cNvPr id="130052" name="Rectangle 2"/>
          <p:cNvSpPr>
            <a:spLocks noChangeArrowheads="1"/>
          </p:cNvSpPr>
          <p:nvPr>
            <p:ph type="body" idx="1"/>
          </p:nvPr>
        </p:nvSpPr>
        <p:spPr>
          <a:xfrm>
            <a:off x="681038" y="4722813"/>
            <a:ext cx="5451475" cy="4473575"/>
          </a:xfrm>
          <a:noFill/>
          <a:ln/>
        </p:spPr>
        <p:txBody>
          <a:bodyPr wrap="none" anchor="ctr"/>
          <a:lstStyle/>
          <a:p>
            <a:pPr eaLnBrk="1" hangingPunct="1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mtClean="0">
              <a:latin typeface="Calibri" pitchFamily="32" charset="0"/>
              <a:ea typeface="Microsoft YaHei" charset="-122"/>
            </a:endParaRPr>
          </a:p>
        </p:txBody>
      </p:sp>
      <p:sp>
        <p:nvSpPr>
          <p:cNvPr id="130053" name="Text Box 3"/>
          <p:cNvSpPr txBox="1">
            <a:spLocks noChangeArrowheads="1"/>
          </p:cNvSpPr>
          <p:nvPr/>
        </p:nvSpPr>
        <p:spPr bwMode="auto">
          <a:xfrm>
            <a:off x="3859213" y="9444038"/>
            <a:ext cx="2952750" cy="4968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440" rIns="92520" bIns="46440" anchor="b"/>
          <a:lstStyle/>
          <a:p>
            <a:pPr algn="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BAAFFD9A-B4E6-4C35-9B7A-015ADC8EDB63}" type="slidenum">
              <a:rPr lang="fr-FR" sz="1200">
                <a:solidFill>
                  <a:srgbClr val="000000"/>
                </a:solidFill>
                <a:latin typeface="Calibri" pitchFamily="32" charset="0"/>
              </a:rPr>
              <a:pPr algn="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23</a:t>
            </a:fld>
            <a:endParaRPr lang="fr-FR" sz="1200">
              <a:solidFill>
                <a:srgbClr val="000000"/>
              </a:solidFill>
              <a:latin typeface="Calibri" pitchFamily="32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EEE035A2-0F1A-49DB-9CDE-1D4958D81136}" type="slidenum">
              <a:rPr lang="fr-FR" smtClean="0"/>
              <a:pPr/>
              <a:t>24</a:t>
            </a:fld>
            <a:endParaRPr lang="fr-FR" smtClean="0"/>
          </a:p>
        </p:txBody>
      </p:sp>
      <p:sp>
        <p:nvSpPr>
          <p:cNvPr id="131075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920750" y="746125"/>
            <a:ext cx="4972050" cy="3729038"/>
          </a:xfrm>
          <a:solidFill>
            <a:srgbClr val="FFFFFF"/>
          </a:solidFill>
          <a:ln/>
        </p:spPr>
      </p:sp>
      <p:sp>
        <p:nvSpPr>
          <p:cNvPr id="131076" name="Rectangle 2"/>
          <p:cNvSpPr>
            <a:spLocks noChangeArrowheads="1"/>
          </p:cNvSpPr>
          <p:nvPr>
            <p:ph type="body" idx="1"/>
          </p:nvPr>
        </p:nvSpPr>
        <p:spPr>
          <a:xfrm>
            <a:off x="681038" y="4722813"/>
            <a:ext cx="5451475" cy="4473575"/>
          </a:xfrm>
          <a:noFill/>
          <a:ln/>
        </p:spPr>
        <p:txBody>
          <a:bodyPr wrap="none" anchor="ctr"/>
          <a:lstStyle/>
          <a:p>
            <a:pPr eaLnBrk="1" hangingPunct="1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mtClean="0">
              <a:latin typeface="Calibri" pitchFamily="32" charset="0"/>
              <a:ea typeface="Microsoft YaHei" charset="-122"/>
            </a:endParaRPr>
          </a:p>
        </p:txBody>
      </p:sp>
      <p:sp>
        <p:nvSpPr>
          <p:cNvPr id="131077" name="Text Box 3"/>
          <p:cNvSpPr txBox="1">
            <a:spLocks noChangeArrowheads="1"/>
          </p:cNvSpPr>
          <p:nvPr/>
        </p:nvSpPr>
        <p:spPr bwMode="auto">
          <a:xfrm>
            <a:off x="3859213" y="9444038"/>
            <a:ext cx="2952750" cy="4968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440" rIns="92520" bIns="46440" anchor="b"/>
          <a:lstStyle/>
          <a:p>
            <a:pPr algn="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8A68EAF3-B73D-497A-A30F-56648A184A38}" type="slidenum">
              <a:rPr lang="fr-FR" sz="1200">
                <a:solidFill>
                  <a:srgbClr val="000000"/>
                </a:solidFill>
                <a:latin typeface="Calibri" pitchFamily="32" charset="0"/>
              </a:rPr>
              <a:pPr algn="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24</a:t>
            </a:fld>
            <a:endParaRPr lang="fr-FR" sz="1200">
              <a:solidFill>
                <a:srgbClr val="000000"/>
              </a:solidFill>
              <a:latin typeface="Calibri" pitchFamily="32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AEAFA2C-E737-402A-813F-E7378402F200}" type="slidenum">
              <a:rPr lang="fr-FR" smtClean="0"/>
              <a:pPr/>
              <a:t>25</a:t>
            </a:fld>
            <a:endParaRPr lang="fr-FR" smtClean="0"/>
          </a:p>
        </p:txBody>
      </p:sp>
      <p:sp>
        <p:nvSpPr>
          <p:cNvPr id="132099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920750" y="746125"/>
            <a:ext cx="4972050" cy="3729038"/>
          </a:xfrm>
          <a:solidFill>
            <a:srgbClr val="FFFFFF"/>
          </a:solidFill>
          <a:ln/>
        </p:spPr>
      </p:sp>
      <p:sp>
        <p:nvSpPr>
          <p:cNvPr id="132100" name="Rectangle 2"/>
          <p:cNvSpPr>
            <a:spLocks noChangeArrowheads="1"/>
          </p:cNvSpPr>
          <p:nvPr>
            <p:ph type="body" idx="1"/>
          </p:nvPr>
        </p:nvSpPr>
        <p:spPr>
          <a:xfrm>
            <a:off x="681038" y="4722813"/>
            <a:ext cx="5451475" cy="4473575"/>
          </a:xfrm>
          <a:noFill/>
          <a:ln/>
        </p:spPr>
        <p:txBody>
          <a:bodyPr wrap="none" anchor="ctr"/>
          <a:lstStyle/>
          <a:p>
            <a:pPr eaLnBrk="1" hangingPunct="1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mtClean="0">
              <a:latin typeface="Calibri" pitchFamily="32" charset="0"/>
              <a:ea typeface="Microsoft YaHei" charset="-122"/>
            </a:endParaRPr>
          </a:p>
        </p:txBody>
      </p:sp>
      <p:sp>
        <p:nvSpPr>
          <p:cNvPr id="132101" name="Text Box 3"/>
          <p:cNvSpPr txBox="1">
            <a:spLocks noChangeArrowheads="1"/>
          </p:cNvSpPr>
          <p:nvPr/>
        </p:nvSpPr>
        <p:spPr bwMode="auto">
          <a:xfrm>
            <a:off x="3859213" y="9444038"/>
            <a:ext cx="2952750" cy="4968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440" rIns="92520" bIns="46440" anchor="b"/>
          <a:lstStyle/>
          <a:p>
            <a:pPr algn="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4298669C-030B-49D5-BF8F-174F19E0CE4D}" type="slidenum">
              <a:rPr lang="fr-FR" sz="1200">
                <a:solidFill>
                  <a:srgbClr val="000000"/>
                </a:solidFill>
                <a:latin typeface="Calibri" pitchFamily="32" charset="0"/>
              </a:rPr>
              <a:pPr algn="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25</a:t>
            </a:fld>
            <a:endParaRPr lang="fr-FR" sz="1200">
              <a:solidFill>
                <a:srgbClr val="000000"/>
              </a:solidFill>
              <a:latin typeface="Calibri" pitchFamily="32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57D77E5-F31A-4150-8638-FB8D6A78507B}" type="slidenum">
              <a:rPr lang="fr-FR" smtClean="0"/>
              <a:pPr/>
              <a:t>26</a:t>
            </a:fld>
            <a:endParaRPr lang="fr-FR" smtClean="0"/>
          </a:p>
        </p:txBody>
      </p:sp>
      <p:sp>
        <p:nvSpPr>
          <p:cNvPr id="133123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920750" y="746125"/>
            <a:ext cx="4972050" cy="3729038"/>
          </a:xfrm>
          <a:solidFill>
            <a:srgbClr val="FFFFFF"/>
          </a:solidFill>
          <a:ln/>
        </p:spPr>
      </p:sp>
      <p:sp>
        <p:nvSpPr>
          <p:cNvPr id="133124" name="Rectangle 2"/>
          <p:cNvSpPr>
            <a:spLocks noChangeArrowheads="1"/>
          </p:cNvSpPr>
          <p:nvPr>
            <p:ph type="body" idx="1"/>
          </p:nvPr>
        </p:nvSpPr>
        <p:spPr>
          <a:xfrm>
            <a:off x="681038" y="4722813"/>
            <a:ext cx="5451475" cy="4473575"/>
          </a:xfrm>
          <a:noFill/>
          <a:ln/>
        </p:spPr>
        <p:txBody>
          <a:bodyPr wrap="none" anchor="ctr"/>
          <a:lstStyle/>
          <a:p>
            <a:endParaRPr lang="fr-FR" smtClean="0"/>
          </a:p>
        </p:txBody>
      </p:sp>
      <p:sp>
        <p:nvSpPr>
          <p:cNvPr id="133125" name="Text Box 3"/>
          <p:cNvSpPr txBox="1">
            <a:spLocks noChangeArrowheads="1"/>
          </p:cNvSpPr>
          <p:nvPr/>
        </p:nvSpPr>
        <p:spPr bwMode="auto">
          <a:xfrm>
            <a:off x="3859213" y="9444038"/>
            <a:ext cx="2952750" cy="4968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440" rIns="92520" bIns="46440" anchor="b"/>
          <a:lstStyle/>
          <a:p>
            <a:pPr algn="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C107FA4C-77E0-41DC-9D0F-2FE88F8F21CE}" type="slidenum">
              <a:rPr lang="fr-FR" sz="1200">
                <a:solidFill>
                  <a:srgbClr val="000000"/>
                </a:solidFill>
                <a:latin typeface="Calibri" pitchFamily="32" charset="0"/>
              </a:rPr>
              <a:pPr algn="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26</a:t>
            </a:fld>
            <a:endParaRPr lang="fr-FR" sz="1200">
              <a:solidFill>
                <a:srgbClr val="000000"/>
              </a:solidFill>
              <a:latin typeface="Calibri" pitchFamily="32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D73E1A4-D67F-4A33-935C-B8104FBEE72B}" type="slidenum">
              <a:rPr lang="fr-FR" smtClean="0"/>
              <a:pPr/>
              <a:t>27</a:t>
            </a:fld>
            <a:endParaRPr lang="fr-FR" smtClean="0"/>
          </a:p>
        </p:txBody>
      </p:sp>
      <p:sp>
        <p:nvSpPr>
          <p:cNvPr id="134147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920750" y="746125"/>
            <a:ext cx="4972050" cy="3729038"/>
          </a:xfrm>
          <a:solidFill>
            <a:srgbClr val="FFFFFF"/>
          </a:solidFill>
          <a:ln/>
        </p:spPr>
      </p:sp>
      <p:sp>
        <p:nvSpPr>
          <p:cNvPr id="134148" name="Rectangle 2"/>
          <p:cNvSpPr>
            <a:spLocks noChangeArrowheads="1"/>
          </p:cNvSpPr>
          <p:nvPr>
            <p:ph type="body" idx="1"/>
          </p:nvPr>
        </p:nvSpPr>
        <p:spPr>
          <a:xfrm>
            <a:off x="681038" y="4722813"/>
            <a:ext cx="5451475" cy="4473575"/>
          </a:xfrm>
          <a:noFill/>
          <a:ln/>
        </p:spPr>
        <p:txBody>
          <a:bodyPr wrap="none" anchor="ctr"/>
          <a:lstStyle/>
          <a:p>
            <a:pPr eaLnBrk="1" hangingPunct="1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mtClean="0">
              <a:latin typeface="Calibri" pitchFamily="32" charset="0"/>
              <a:ea typeface="Microsoft YaHei" charset="-122"/>
            </a:endParaRPr>
          </a:p>
        </p:txBody>
      </p:sp>
      <p:sp>
        <p:nvSpPr>
          <p:cNvPr id="134149" name="Text Box 3"/>
          <p:cNvSpPr txBox="1">
            <a:spLocks noChangeArrowheads="1"/>
          </p:cNvSpPr>
          <p:nvPr/>
        </p:nvSpPr>
        <p:spPr bwMode="auto">
          <a:xfrm>
            <a:off x="3859213" y="9444038"/>
            <a:ext cx="2952750" cy="4968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440" rIns="92520" bIns="46440" anchor="b"/>
          <a:lstStyle/>
          <a:p>
            <a:pPr algn="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216AA187-51F0-464D-95C0-31F283E66148}" type="slidenum">
              <a:rPr lang="fr-FR" sz="1200">
                <a:solidFill>
                  <a:srgbClr val="000000"/>
                </a:solidFill>
                <a:latin typeface="Calibri" pitchFamily="32" charset="0"/>
              </a:rPr>
              <a:pPr algn="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27</a:t>
            </a:fld>
            <a:endParaRPr lang="fr-FR" sz="1200">
              <a:solidFill>
                <a:srgbClr val="000000"/>
              </a:solidFill>
              <a:latin typeface="Calibri" pitchFamily="32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38697A4-A732-4C76-A699-0AB548A386F7}" type="slidenum">
              <a:rPr lang="fr-FR" smtClean="0"/>
              <a:pPr/>
              <a:t>28</a:t>
            </a:fld>
            <a:endParaRPr lang="fr-FR" smtClean="0"/>
          </a:p>
        </p:txBody>
      </p:sp>
      <p:sp>
        <p:nvSpPr>
          <p:cNvPr id="135171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920750" y="746125"/>
            <a:ext cx="4972050" cy="3729038"/>
          </a:xfrm>
          <a:solidFill>
            <a:srgbClr val="FFFFFF"/>
          </a:solidFill>
          <a:ln/>
        </p:spPr>
      </p:sp>
      <p:sp>
        <p:nvSpPr>
          <p:cNvPr id="135172" name="Rectangle 2"/>
          <p:cNvSpPr>
            <a:spLocks noChangeArrowheads="1"/>
          </p:cNvSpPr>
          <p:nvPr>
            <p:ph type="body" idx="1"/>
          </p:nvPr>
        </p:nvSpPr>
        <p:spPr>
          <a:xfrm>
            <a:off x="681038" y="4722813"/>
            <a:ext cx="5451475" cy="4473575"/>
          </a:xfrm>
          <a:noFill/>
          <a:ln/>
        </p:spPr>
        <p:txBody>
          <a:bodyPr wrap="none" anchor="ctr"/>
          <a:lstStyle/>
          <a:p>
            <a:pPr eaLnBrk="1" hangingPunct="1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mtClean="0">
              <a:latin typeface="Calibri" pitchFamily="32" charset="0"/>
              <a:ea typeface="Microsoft YaHei" charset="-122"/>
            </a:endParaRPr>
          </a:p>
        </p:txBody>
      </p:sp>
      <p:sp>
        <p:nvSpPr>
          <p:cNvPr id="135173" name="Text Box 3"/>
          <p:cNvSpPr txBox="1">
            <a:spLocks noChangeArrowheads="1"/>
          </p:cNvSpPr>
          <p:nvPr/>
        </p:nvSpPr>
        <p:spPr bwMode="auto">
          <a:xfrm>
            <a:off x="3859213" y="9444038"/>
            <a:ext cx="2952750" cy="4968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440" rIns="92520" bIns="46440" anchor="b"/>
          <a:lstStyle/>
          <a:p>
            <a:pPr algn="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970388FC-4B3C-4301-ACD9-540135A77C49}" type="slidenum">
              <a:rPr lang="fr-FR" sz="1200">
                <a:solidFill>
                  <a:srgbClr val="000000"/>
                </a:solidFill>
                <a:latin typeface="Calibri" pitchFamily="32" charset="0"/>
              </a:rPr>
              <a:pPr algn="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28</a:t>
            </a:fld>
            <a:endParaRPr lang="fr-FR" sz="1200">
              <a:solidFill>
                <a:srgbClr val="000000"/>
              </a:solidFill>
              <a:latin typeface="Calibri" pitchFamily="32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7D1AC9BA-4186-4B23-ABC6-F9F27AF8FC3B}" type="slidenum">
              <a:rPr lang="fr-FR" smtClean="0"/>
              <a:pPr/>
              <a:t>29</a:t>
            </a:fld>
            <a:endParaRPr lang="fr-FR" smtClean="0"/>
          </a:p>
        </p:txBody>
      </p:sp>
      <p:sp>
        <p:nvSpPr>
          <p:cNvPr id="136195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920750" y="746125"/>
            <a:ext cx="4972050" cy="3729038"/>
          </a:xfrm>
          <a:solidFill>
            <a:srgbClr val="FFFFFF"/>
          </a:solidFill>
          <a:ln/>
        </p:spPr>
      </p:sp>
      <p:sp>
        <p:nvSpPr>
          <p:cNvPr id="136196" name="Rectangle 2"/>
          <p:cNvSpPr>
            <a:spLocks noChangeArrowheads="1"/>
          </p:cNvSpPr>
          <p:nvPr>
            <p:ph type="body" idx="1"/>
          </p:nvPr>
        </p:nvSpPr>
        <p:spPr>
          <a:xfrm>
            <a:off x="681038" y="4722813"/>
            <a:ext cx="5451475" cy="4473575"/>
          </a:xfrm>
          <a:noFill/>
          <a:ln/>
        </p:spPr>
        <p:txBody>
          <a:bodyPr wrap="none" anchor="ctr"/>
          <a:lstStyle/>
          <a:p>
            <a:pPr eaLnBrk="1" hangingPunct="1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mtClean="0">
              <a:latin typeface="Calibri" pitchFamily="32" charset="0"/>
              <a:ea typeface="Microsoft YaHei" charset="-122"/>
            </a:endParaRPr>
          </a:p>
        </p:txBody>
      </p:sp>
      <p:sp>
        <p:nvSpPr>
          <p:cNvPr id="136197" name="Text Box 3"/>
          <p:cNvSpPr txBox="1">
            <a:spLocks noChangeArrowheads="1"/>
          </p:cNvSpPr>
          <p:nvPr/>
        </p:nvSpPr>
        <p:spPr bwMode="auto">
          <a:xfrm>
            <a:off x="3859213" y="9444038"/>
            <a:ext cx="2952750" cy="4968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440" rIns="92520" bIns="46440" anchor="b"/>
          <a:lstStyle/>
          <a:p>
            <a:pPr algn="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0E28DF48-6A8A-4E7D-804E-3CF2EE0FD9DD}" type="slidenum">
              <a:rPr lang="fr-FR" sz="1200">
                <a:solidFill>
                  <a:srgbClr val="000000"/>
                </a:solidFill>
                <a:latin typeface="Calibri" pitchFamily="32" charset="0"/>
              </a:rPr>
              <a:pPr algn="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29</a:t>
            </a:fld>
            <a:endParaRPr lang="fr-FR" sz="1200">
              <a:solidFill>
                <a:srgbClr val="000000"/>
              </a:solidFill>
              <a:latin typeface="Calibri" pitchFamily="32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7524F467-AA9B-4DCF-A41D-29FF04971931}" type="slidenum">
              <a:rPr lang="fr-FR" smtClean="0"/>
              <a:pPr/>
              <a:t>30</a:t>
            </a:fld>
            <a:endParaRPr lang="fr-FR" smtClean="0"/>
          </a:p>
        </p:txBody>
      </p:sp>
      <p:sp>
        <p:nvSpPr>
          <p:cNvPr id="137219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920750" y="746125"/>
            <a:ext cx="4972050" cy="3729038"/>
          </a:xfrm>
          <a:solidFill>
            <a:srgbClr val="FFFFFF"/>
          </a:solidFill>
          <a:ln/>
        </p:spPr>
      </p:sp>
      <p:sp>
        <p:nvSpPr>
          <p:cNvPr id="137220" name="Rectangle 2"/>
          <p:cNvSpPr>
            <a:spLocks noChangeArrowheads="1"/>
          </p:cNvSpPr>
          <p:nvPr>
            <p:ph type="body" idx="1"/>
          </p:nvPr>
        </p:nvSpPr>
        <p:spPr>
          <a:xfrm>
            <a:off x="681038" y="4722813"/>
            <a:ext cx="5451475" cy="4473575"/>
          </a:xfrm>
          <a:noFill/>
          <a:ln/>
        </p:spPr>
        <p:txBody>
          <a:bodyPr wrap="none" anchor="ctr"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0E402AC7-8624-4419-B292-B91D3484F9F1}" type="slidenum">
              <a:rPr lang="fr-FR" smtClean="0"/>
              <a:pPr/>
              <a:t>31</a:t>
            </a:fld>
            <a:endParaRPr lang="fr-FR" smtClean="0"/>
          </a:p>
        </p:txBody>
      </p:sp>
      <p:sp>
        <p:nvSpPr>
          <p:cNvPr id="138243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920750" y="746125"/>
            <a:ext cx="4972050" cy="3729038"/>
          </a:xfrm>
          <a:solidFill>
            <a:srgbClr val="FFFFFF"/>
          </a:solidFill>
          <a:ln/>
        </p:spPr>
      </p:sp>
      <p:sp>
        <p:nvSpPr>
          <p:cNvPr id="138244" name="Rectangle 2"/>
          <p:cNvSpPr>
            <a:spLocks noChangeArrowheads="1"/>
          </p:cNvSpPr>
          <p:nvPr>
            <p:ph type="body" idx="1"/>
          </p:nvPr>
        </p:nvSpPr>
        <p:spPr>
          <a:xfrm>
            <a:off x="681038" y="4722813"/>
            <a:ext cx="5451475" cy="4473575"/>
          </a:xfrm>
          <a:noFill/>
          <a:ln/>
        </p:spPr>
        <p:txBody>
          <a:bodyPr wrap="none" anchor="ctr"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0BC7F5A3-C8E6-486D-992E-3C40578C5E52}" type="slidenum">
              <a:rPr lang="fr-FR" smtClean="0"/>
              <a:pPr/>
              <a:t>32</a:t>
            </a:fld>
            <a:endParaRPr lang="fr-FR" smtClean="0"/>
          </a:p>
        </p:txBody>
      </p:sp>
      <p:sp>
        <p:nvSpPr>
          <p:cNvPr id="139267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920750" y="746125"/>
            <a:ext cx="4972050" cy="3729038"/>
          </a:xfrm>
          <a:solidFill>
            <a:srgbClr val="FFFFFF"/>
          </a:solidFill>
          <a:ln/>
        </p:spPr>
      </p:sp>
      <p:sp>
        <p:nvSpPr>
          <p:cNvPr id="139268" name="Rectangle 2"/>
          <p:cNvSpPr>
            <a:spLocks noChangeArrowheads="1"/>
          </p:cNvSpPr>
          <p:nvPr>
            <p:ph type="body" idx="1"/>
          </p:nvPr>
        </p:nvSpPr>
        <p:spPr>
          <a:xfrm>
            <a:off x="681038" y="4722813"/>
            <a:ext cx="5451475" cy="4473575"/>
          </a:xfrm>
          <a:noFill/>
          <a:ln/>
        </p:spPr>
        <p:txBody>
          <a:bodyPr wrap="none" anchor="ctr"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D25003C7-C693-43FE-B836-2DACAAF9DB12}" type="slidenum">
              <a:rPr lang="fr-FR" smtClean="0"/>
              <a:pPr/>
              <a:t>33</a:t>
            </a:fld>
            <a:endParaRPr lang="fr-FR" smtClean="0"/>
          </a:p>
        </p:txBody>
      </p:sp>
      <p:sp>
        <p:nvSpPr>
          <p:cNvPr id="140291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920750" y="746125"/>
            <a:ext cx="4972050" cy="3729038"/>
          </a:xfrm>
          <a:solidFill>
            <a:srgbClr val="FFFFFF"/>
          </a:solidFill>
          <a:ln/>
        </p:spPr>
      </p:sp>
      <p:sp>
        <p:nvSpPr>
          <p:cNvPr id="140292" name="Rectangle 2"/>
          <p:cNvSpPr>
            <a:spLocks noChangeArrowheads="1"/>
          </p:cNvSpPr>
          <p:nvPr>
            <p:ph type="body" idx="1"/>
          </p:nvPr>
        </p:nvSpPr>
        <p:spPr>
          <a:xfrm>
            <a:off x="681038" y="4722813"/>
            <a:ext cx="5451475" cy="4473575"/>
          </a:xfrm>
          <a:noFill/>
          <a:ln/>
        </p:spPr>
        <p:txBody>
          <a:bodyPr wrap="none" anchor="ctr"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4810C0AA-02CD-4EC2-B44A-B9A2630708A0}" type="slidenum">
              <a:rPr lang="fr-FR" smtClean="0"/>
              <a:pPr/>
              <a:t>34</a:t>
            </a:fld>
            <a:endParaRPr lang="fr-FR" smtClean="0"/>
          </a:p>
        </p:txBody>
      </p:sp>
      <p:sp>
        <p:nvSpPr>
          <p:cNvPr id="141315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920750" y="746125"/>
            <a:ext cx="4972050" cy="3729038"/>
          </a:xfrm>
          <a:solidFill>
            <a:srgbClr val="FFFFFF"/>
          </a:solidFill>
          <a:ln/>
        </p:spPr>
      </p:sp>
      <p:sp>
        <p:nvSpPr>
          <p:cNvPr id="141316" name="Rectangle 2"/>
          <p:cNvSpPr>
            <a:spLocks noChangeArrowheads="1"/>
          </p:cNvSpPr>
          <p:nvPr>
            <p:ph type="body" idx="1"/>
          </p:nvPr>
        </p:nvSpPr>
        <p:spPr>
          <a:xfrm>
            <a:off x="681038" y="4722813"/>
            <a:ext cx="5451475" cy="4473575"/>
          </a:xfrm>
          <a:noFill/>
          <a:ln/>
        </p:spPr>
        <p:txBody>
          <a:bodyPr wrap="none" anchor="ctr"/>
          <a:lstStyle/>
          <a:p>
            <a:endParaRPr lang="fr-FR" smtClean="0"/>
          </a:p>
        </p:txBody>
      </p:sp>
      <p:sp>
        <p:nvSpPr>
          <p:cNvPr id="141317" name="Text Box 3"/>
          <p:cNvSpPr txBox="1">
            <a:spLocks noChangeArrowheads="1"/>
          </p:cNvSpPr>
          <p:nvPr/>
        </p:nvSpPr>
        <p:spPr bwMode="auto">
          <a:xfrm>
            <a:off x="3859213" y="9444038"/>
            <a:ext cx="2952750" cy="4968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440" rIns="92520" bIns="46440" anchor="b"/>
          <a:lstStyle/>
          <a:p>
            <a:pPr algn="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8EF5A9B5-4A8C-4584-9845-03354F6A82C5}" type="slidenum">
              <a:rPr lang="fr-FR" sz="1200">
                <a:solidFill>
                  <a:srgbClr val="000000"/>
                </a:solidFill>
                <a:latin typeface="Calibri" pitchFamily="32" charset="0"/>
              </a:rPr>
              <a:pPr algn="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34</a:t>
            </a:fld>
            <a:endParaRPr lang="fr-FR" sz="1200">
              <a:solidFill>
                <a:srgbClr val="000000"/>
              </a:solidFill>
              <a:latin typeface="Calibri" pitchFamily="32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14/09/2011 – Assemblée Générale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/>
            </a:r>
            <a:br>
              <a:rPr lang="fr-FR"/>
            </a:br>
            <a:r>
              <a:rPr lang="fr-FR"/>
              <a:t>Association d’étude pour l’agence de financement des collectivités locales</a:t>
            </a:r>
          </a:p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14/09/2011 – Assemblée Générale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/>
            </a:r>
            <a:br>
              <a:rPr lang="fr-FR"/>
            </a:br>
            <a:r>
              <a:rPr lang="fr-FR"/>
              <a:t>Association d’étude pour l’agence de financement des collectivités locales</a:t>
            </a:r>
          </a:p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14/09/2011 – Assemblée Générale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/>
            </a:r>
            <a:br>
              <a:rPr lang="fr-FR"/>
            </a:br>
            <a:r>
              <a:rPr lang="fr-FR"/>
              <a:t>Association d’étude pour l’agence de financement des collectivités locales</a:t>
            </a:r>
          </a:p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14/09/2011 – Assemblée Générale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/>
            </a:r>
            <a:br>
              <a:rPr lang="fr-FR"/>
            </a:br>
            <a:r>
              <a:rPr lang="fr-FR"/>
              <a:t>Association d’étude pour l’agence de financement des collectivités locales</a:t>
            </a:r>
          </a:p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14/09/2011 – Assemblée Générale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/>
            </a:r>
            <a:br>
              <a:rPr lang="fr-FR"/>
            </a:br>
            <a:r>
              <a:rPr lang="fr-FR"/>
              <a:t>Association d’étude pour l’agence de financement des collectivités locales</a:t>
            </a:r>
          </a:p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14/09/2011 – Assemblée Générale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/>
            </a:r>
            <a:br>
              <a:rPr lang="fr-FR"/>
            </a:br>
            <a:r>
              <a:rPr lang="fr-FR"/>
              <a:t>Association d’étude pour l’agence de financement des collectivités locales</a:t>
            </a:r>
          </a:p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14/09/2011 – Assemblée Générale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/>
            </a:r>
            <a:br>
              <a:rPr lang="fr-FR"/>
            </a:br>
            <a:r>
              <a:rPr lang="fr-FR"/>
              <a:t>Association d’étude pour l’agence de financement des collectivités locales</a:t>
            </a:r>
          </a:p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14/09/2011 – Assemblée Générale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/>
            </a:r>
            <a:br>
              <a:rPr lang="fr-FR"/>
            </a:br>
            <a:r>
              <a:rPr lang="fr-FR"/>
              <a:t>Association d’étude pour l’agence de financement des collectivités locales</a:t>
            </a:r>
          </a:p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14/09/2011 – Assemblée Générale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/>
            </a:r>
            <a:br>
              <a:rPr lang="fr-FR"/>
            </a:br>
            <a:r>
              <a:rPr lang="fr-FR"/>
              <a:t>Association d’étude pour l’agence de financement des collectivités locales</a:t>
            </a:r>
          </a:p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14/09/2011 – Assemblée Générale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/>
            </a:r>
            <a:br>
              <a:rPr lang="fr-FR"/>
            </a:br>
            <a:r>
              <a:rPr lang="fr-FR"/>
              <a:t>Association d’étude pour l’agence de financement des collectivités locales</a:t>
            </a:r>
          </a:p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5813" cy="5849937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49937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14/09/2011 – Assemblée Générale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/>
            </a:r>
            <a:br>
              <a:rPr lang="fr-FR"/>
            </a:br>
            <a:r>
              <a:rPr lang="fr-FR"/>
              <a:t>Association d’étude pour l’agence de financement des collectivités locales</a:t>
            </a:r>
          </a:p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14/09/2011 – Assemblée Générale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 b="0" i="0">
                <a:solidFill>
                  <a:srgbClr val="BCBCBC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r>
              <a:rPr lang="fr-FR"/>
              <a:t/>
            </a:r>
            <a:br>
              <a:rPr lang="fr-FR"/>
            </a:br>
            <a:r>
              <a:rPr lang="fr-FR">
                <a:solidFill>
                  <a:srgbClr val="AF1D1D"/>
                </a:solidFill>
              </a:rPr>
              <a:t>Association d’étude</a:t>
            </a:r>
            <a:r>
              <a:rPr lang="fr-FR"/>
              <a:t> </a:t>
            </a:r>
            <a:r>
              <a:rPr lang="fr-FR">
                <a:solidFill>
                  <a:srgbClr val="000000"/>
                </a:solidFill>
              </a:rPr>
              <a:t>pour l’</a:t>
            </a:r>
            <a:r>
              <a:rPr lang="fr-FR">
                <a:solidFill>
                  <a:srgbClr val="DE8972"/>
                </a:solidFill>
              </a:rPr>
              <a:t>agence de financement </a:t>
            </a:r>
            <a:r>
              <a:rPr lang="fr-FR">
                <a:solidFill>
                  <a:srgbClr val="000000"/>
                </a:solidFill>
              </a:rPr>
              <a:t>des</a:t>
            </a:r>
            <a:r>
              <a:rPr lang="fr-FR"/>
              <a:t> collectivités locales</a:t>
            </a:r>
          </a:p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5822F2-2BCE-4510-B725-8922E9383D44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14/09/2011 – Assemblée Générale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 b="0" i="0">
                <a:solidFill>
                  <a:srgbClr val="BCBCBC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r>
              <a:rPr lang="fr-FR"/>
              <a:t/>
            </a:r>
            <a:br>
              <a:rPr lang="fr-FR"/>
            </a:br>
            <a:r>
              <a:rPr lang="fr-FR">
                <a:solidFill>
                  <a:srgbClr val="AF1D1D"/>
                </a:solidFill>
              </a:rPr>
              <a:t>Association d’étude</a:t>
            </a:r>
            <a:r>
              <a:rPr lang="fr-FR"/>
              <a:t> </a:t>
            </a:r>
            <a:r>
              <a:rPr lang="fr-FR">
                <a:solidFill>
                  <a:srgbClr val="000000"/>
                </a:solidFill>
              </a:rPr>
              <a:t>pour l’</a:t>
            </a:r>
            <a:r>
              <a:rPr lang="fr-FR">
                <a:solidFill>
                  <a:srgbClr val="DE8972"/>
                </a:solidFill>
              </a:rPr>
              <a:t>agence de financement </a:t>
            </a:r>
            <a:r>
              <a:rPr lang="fr-FR">
                <a:solidFill>
                  <a:srgbClr val="000000"/>
                </a:solidFill>
              </a:rPr>
              <a:t>des</a:t>
            </a:r>
            <a:r>
              <a:rPr lang="fr-FR"/>
              <a:t> collectivités locales</a:t>
            </a:r>
          </a:p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E9942-49F3-40DF-A1E5-AC2FF4897FCF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14/09/2011 – Assemblée Générale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 b="0" i="0">
                <a:solidFill>
                  <a:srgbClr val="BCBCBC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r>
              <a:rPr lang="fr-FR"/>
              <a:t/>
            </a:r>
            <a:br>
              <a:rPr lang="fr-FR"/>
            </a:br>
            <a:r>
              <a:rPr lang="fr-FR">
                <a:solidFill>
                  <a:srgbClr val="AF1D1D"/>
                </a:solidFill>
              </a:rPr>
              <a:t>Association d’étude</a:t>
            </a:r>
            <a:r>
              <a:rPr lang="fr-FR"/>
              <a:t> </a:t>
            </a:r>
            <a:r>
              <a:rPr lang="fr-FR">
                <a:solidFill>
                  <a:srgbClr val="000000"/>
                </a:solidFill>
              </a:rPr>
              <a:t>pour l’</a:t>
            </a:r>
            <a:r>
              <a:rPr lang="fr-FR">
                <a:solidFill>
                  <a:srgbClr val="DE8972"/>
                </a:solidFill>
              </a:rPr>
              <a:t>agence de financement </a:t>
            </a:r>
            <a:r>
              <a:rPr lang="fr-FR">
                <a:solidFill>
                  <a:srgbClr val="000000"/>
                </a:solidFill>
              </a:rPr>
              <a:t>des</a:t>
            </a:r>
            <a:r>
              <a:rPr lang="fr-FR"/>
              <a:t> collectivités locales</a:t>
            </a:r>
          </a:p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AB5E3-A82B-4590-8ADA-6C0867ED87FC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7069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7069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14/09/2011 – Assemblée Générale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 b="0" i="0">
                <a:solidFill>
                  <a:srgbClr val="BCBCBC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r>
              <a:rPr lang="fr-FR"/>
              <a:t/>
            </a:r>
            <a:br>
              <a:rPr lang="fr-FR"/>
            </a:br>
            <a:r>
              <a:rPr lang="fr-FR">
                <a:solidFill>
                  <a:srgbClr val="AF1D1D"/>
                </a:solidFill>
              </a:rPr>
              <a:t>Association d’étude</a:t>
            </a:r>
            <a:r>
              <a:rPr lang="fr-FR"/>
              <a:t> </a:t>
            </a:r>
            <a:r>
              <a:rPr lang="fr-FR">
                <a:solidFill>
                  <a:srgbClr val="000000"/>
                </a:solidFill>
              </a:rPr>
              <a:t>pour l’</a:t>
            </a:r>
            <a:r>
              <a:rPr lang="fr-FR">
                <a:solidFill>
                  <a:srgbClr val="DE8972"/>
                </a:solidFill>
              </a:rPr>
              <a:t>agence de financement </a:t>
            </a:r>
            <a:r>
              <a:rPr lang="fr-FR">
                <a:solidFill>
                  <a:srgbClr val="000000"/>
                </a:solidFill>
              </a:rPr>
              <a:t>des</a:t>
            </a:r>
            <a:r>
              <a:rPr lang="fr-FR"/>
              <a:t> collectivités locales</a:t>
            </a:r>
          </a:p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E71EF6-E3AA-4C29-B628-AB06DE9C8065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14/09/2011 – Assemblée Générale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 b="0" i="0">
                <a:solidFill>
                  <a:srgbClr val="BCBCBC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r>
              <a:rPr lang="fr-FR"/>
              <a:t/>
            </a:r>
            <a:br>
              <a:rPr lang="fr-FR"/>
            </a:br>
            <a:r>
              <a:rPr lang="fr-FR">
                <a:solidFill>
                  <a:srgbClr val="AF1D1D"/>
                </a:solidFill>
              </a:rPr>
              <a:t>Association d’étude</a:t>
            </a:r>
            <a:r>
              <a:rPr lang="fr-FR"/>
              <a:t> </a:t>
            </a:r>
            <a:r>
              <a:rPr lang="fr-FR">
                <a:solidFill>
                  <a:srgbClr val="000000"/>
                </a:solidFill>
              </a:rPr>
              <a:t>pour l’</a:t>
            </a:r>
            <a:r>
              <a:rPr lang="fr-FR">
                <a:solidFill>
                  <a:srgbClr val="DE8972"/>
                </a:solidFill>
              </a:rPr>
              <a:t>agence de financement </a:t>
            </a:r>
            <a:r>
              <a:rPr lang="fr-FR">
                <a:solidFill>
                  <a:srgbClr val="000000"/>
                </a:solidFill>
              </a:rPr>
              <a:t>des</a:t>
            </a:r>
            <a:r>
              <a:rPr lang="fr-FR"/>
              <a:t> collectivités locales</a:t>
            </a:r>
          </a:p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AE0BF0-A0F3-4CB6-82A2-9DF2692C5723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14/09/2011 – Assemblée Générale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 b="0" i="0">
                <a:solidFill>
                  <a:srgbClr val="BCBCBC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r>
              <a:rPr lang="fr-FR"/>
              <a:t/>
            </a:r>
            <a:br>
              <a:rPr lang="fr-FR"/>
            </a:br>
            <a:r>
              <a:rPr lang="fr-FR">
                <a:solidFill>
                  <a:srgbClr val="AF1D1D"/>
                </a:solidFill>
              </a:rPr>
              <a:t>Association d’étude</a:t>
            </a:r>
            <a:r>
              <a:rPr lang="fr-FR"/>
              <a:t> </a:t>
            </a:r>
            <a:r>
              <a:rPr lang="fr-FR">
                <a:solidFill>
                  <a:srgbClr val="000000"/>
                </a:solidFill>
              </a:rPr>
              <a:t>pour l’</a:t>
            </a:r>
            <a:r>
              <a:rPr lang="fr-FR">
                <a:solidFill>
                  <a:srgbClr val="DE8972"/>
                </a:solidFill>
              </a:rPr>
              <a:t>agence de financement </a:t>
            </a:r>
            <a:r>
              <a:rPr lang="fr-FR">
                <a:solidFill>
                  <a:srgbClr val="000000"/>
                </a:solidFill>
              </a:rPr>
              <a:t>des</a:t>
            </a:r>
            <a:r>
              <a:rPr lang="fr-FR"/>
              <a:t> collectivités locales</a:t>
            </a:r>
          </a:p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1FA63-8684-4EF0-9976-61BFF1D2347F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14/09/2011 – Assemblée Générale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 b="0" i="0">
                <a:solidFill>
                  <a:srgbClr val="BCBCBC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r>
              <a:rPr lang="fr-FR"/>
              <a:t/>
            </a:r>
            <a:br>
              <a:rPr lang="fr-FR"/>
            </a:br>
            <a:r>
              <a:rPr lang="fr-FR">
                <a:solidFill>
                  <a:srgbClr val="AF1D1D"/>
                </a:solidFill>
              </a:rPr>
              <a:t>Association d’étude</a:t>
            </a:r>
            <a:r>
              <a:rPr lang="fr-FR"/>
              <a:t> </a:t>
            </a:r>
            <a:r>
              <a:rPr lang="fr-FR">
                <a:solidFill>
                  <a:srgbClr val="000000"/>
                </a:solidFill>
              </a:rPr>
              <a:t>pour l’</a:t>
            </a:r>
            <a:r>
              <a:rPr lang="fr-FR">
                <a:solidFill>
                  <a:srgbClr val="DE8972"/>
                </a:solidFill>
              </a:rPr>
              <a:t>agence de financement </a:t>
            </a:r>
            <a:r>
              <a:rPr lang="fr-FR">
                <a:solidFill>
                  <a:srgbClr val="000000"/>
                </a:solidFill>
              </a:rPr>
              <a:t>des</a:t>
            </a:r>
            <a:r>
              <a:rPr lang="fr-FR"/>
              <a:t> collectivités locales</a:t>
            </a:r>
          </a:p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BD1EC3-5CF4-4E2F-911C-6D0EC89A1407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14/09/2011 – Assemblée Générale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 b="0" i="0">
                <a:solidFill>
                  <a:srgbClr val="BCBCBC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r>
              <a:rPr lang="fr-FR"/>
              <a:t/>
            </a:r>
            <a:br>
              <a:rPr lang="fr-FR"/>
            </a:br>
            <a:r>
              <a:rPr lang="fr-FR">
                <a:solidFill>
                  <a:srgbClr val="AF1D1D"/>
                </a:solidFill>
              </a:rPr>
              <a:t>Association d’étude</a:t>
            </a:r>
            <a:r>
              <a:rPr lang="fr-FR"/>
              <a:t> </a:t>
            </a:r>
            <a:r>
              <a:rPr lang="fr-FR">
                <a:solidFill>
                  <a:srgbClr val="000000"/>
                </a:solidFill>
              </a:rPr>
              <a:t>pour l’</a:t>
            </a:r>
            <a:r>
              <a:rPr lang="fr-FR">
                <a:solidFill>
                  <a:srgbClr val="DE8972"/>
                </a:solidFill>
              </a:rPr>
              <a:t>agence de financement </a:t>
            </a:r>
            <a:r>
              <a:rPr lang="fr-FR">
                <a:solidFill>
                  <a:srgbClr val="000000"/>
                </a:solidFill>
              </a:rPr>
              <a:t>des</a:t>
            </a:r>
            <a:r>
              <a:rPr lang="fr-FR"/>
              <a:t> collectivités locales</a:t>
            </a:r>
          </a:p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719564-4D25-402A-88C0-158B83F6004F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14/09/2011 – Assemblée Générale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 b="0" i="0">
                <a:solidFill>
                  <a:srgbClr val="BCBCBC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r>
              <a:rPr lang="fr-FR"/>
              <a:t/>
            </a:r>
            <a:br>
              <a:rPr lang="fr-FR"/>
            </a:br>
            <a:r>
              <a:rPr lang="fr-FR">
                <a:solidFill>
                  <a:srgbClr val="AF1D1D"/>
                </a:solidFill>
              </a:rPr>
              <a:t>Association d’étude</a:t>
            </a:r>
            <a:r>
              <a:rPr lang="fr-FR"/>
              <a:t> </a:t>
            </a:r>
            <a:r>
              <a:rPr lang="fr-FR">
                <a:solidFill>
                  <a:srgbClr val="000000"/>
                </a:solidFill>
              </a:rPr>
              <a:t>pour l’</a:t>
            </a:r>
            <a:r>
              <a:rPr lang="fr-FR">
                <a:solidFill>
                  <a:srgbClr val="DE8972"/>
                </a:solidFill>
              </a:rPr>
              <a:t>agence de financement </a:t>
            </a:r>
            <a:r>
              <a:rPr lang="fr-FR">
                <a:solidFill>
                  <a:srgbClr val="000000"/>
                </a:solidFill>
              </a:rPr>
              <a:t>des</a:t>
            </a:r>
            <a:r>
              <a:rPr lang="fr-FR"/>
              <a:t> collectivités locales</a:t>
            </a:r>
          </a:p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892B7B-9083-4BCB-9F0E-71A0B38AC962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14/09/2011 – Assemblée Générale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 b="0" i="0">
                <a:solidFill>
                  <a:srgbClr val="BCBCBC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r>
              <a:rPr lang="fr-FR"/>
              <a:t/>
            </a:r>
            <a:br>
              <a:rPr lang="fr-FR"/>
            </a:br>
            <a:r>
              <a:rPr lang="fr-FR">
                <a:solidFill>
                  <a:srgbClr val="AF1D1D"/>
                </a:solidFill>
              </a:rPr>
              <a:t>Association d’étude</a:t>
            </a:r>
            <a:r>
              <a:rPr lang="fr-FR"/>
              <a:t> </a:t>
            </a:r>
            <a:r>
              <a:rPr lang="fr-FR">
                <a:solidFill>
                  <a:srgbClr val="000000"/>
                </a:solidFill>
              </a:rPr>
              <a:t>pour l’</a:t>
            </a:r>
            <a:r>
              <a:rPr lang="fr-FR">
                <a:solidFill>
                  <a:srgbClr val="DE8972"/>
                </a:solidFill>
              </a:rPr>
              <a:t>agence de financement </a:t>
            </a:r>
            <a:r>
              <a:rPr lang="fr-FR">
                <a:solidFill>
                  <a:srgbClr val="000000"/>
                </a:solidFill>
              </a:rPr>
              <a:t>des</a:t>
            </a:r>
            <a:r>
              <a:rPr lang="fr-FR"/>
              <a:t> collectivités locales</a:t>
            </a:r>
          </a:p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8CEFD8-3084-48A1-BEAE-C6242C39770E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174625"/>
            <a:ext cx="2055813" cy="613251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74625"/>
            <a:ext cx="6019800" cy="613251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14/09/2011 – Assemblée Générale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 b="0" i="0">
                <a:solidFill>
                  <a:srgbClr val="BCBCBC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r>
              <a:rPr lang="fr-FR"/>
              <a:t/>
            </a:r>
            <a:br>
              <a:rPr lang="fr-FR"/>
            </a:br>
            <a:r>
              <a:rPr lang="fr-FR">
                <a:solidFill>
                  <a:srgbClr val="AF1D1D"/>
                </a:solidFill>
              </a:rPr>
              <a:t>Association d’étude</a:t>
            </a:r>
            <a:r>
              <a:rPr lang="fr-FR"/>
              <a:t> </a:t>
            </a:r>
            <a:r>
              <a:rPr lang="fr-FR">
                <a:solidFill>
                  <a:srgbClr val="000000"/>
                </a:solidFill>
              </a:rPr>
              <a:t>pour l’</a:t>
            </a:r>
            <a:r>
              <a:rPr lang="fr-FR">
                <a:solidFill>
                  <a:srgbClr val="DE8972"/>
                </a:solidFill>
              </a:rPr>
              <a:t>agence de financement </a:t>
            </a:r>
            <a:r>
              <a:rPr lang="fr-FR">
                <a:solidFill>
                  <a:srgbClr val="000000"/>
                </a:solidFill>
              </a:rPr>
              <a:t>des</a:t>
            </a:r>
            <a:r>
              <a:rPr lang="fr-FR"/>
              <a:t> collectivités locales</a:t>
            </a:r>
          </a:p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B83295-64A3-4C6A-9907-88F202C1B211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14/09/2011 – Assemblée Générale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 b="0" i="0">
                <a:solidFill>
                  <a:srgbClr val="575F6D"/>
                </a:solidFill>
                <a:cs typeface="Arial Unicode MS" charset="0"/>
              </a:defRPr>
            </a:lvl1pPr>
          </a:lstStyle>
          <a:p>
            <a:pPr>
              <a:defRPr/>
            </a:pPr>
            <a:r>
              <a:rPr lang="fr-FR"/>
              <a:t/>
            </a:r>
            <a:br>
              <a:rPr lang="fr-FR"/>
            </a:br>
            <a:r>
              <a:rPr lang="fr-FR">
                <a:solidFill>
                  <a:srgbClr val="AF1D1D"/>
                </a:solidFill>
              </a:rPr>
              <a:t>Association d’étude</a:t>
            </a:r>
            <a:r>
              <a:rPr lang="fr-FR"/>
              <a:t> </a:t>
            </a:r>
            <a:r>
              <a:rPr lang="fr-FR">
                <a:solidFill>
                  <a:srgbClr val="000000"/>
                </a:solidFill>
              </a:rPr>
              <a:t>pour l’</a:t>
            </a:r>
            <a:r>
              <a:rPr lang="fr-FR">
                <a:solidFill>
                  <a:srgbClr val="DE8972"/>
                </a:solidFill>
              </a:rPr>
              <a:t>agence de financement </a:t>
            </a:r>
            <a:r>
              <a:rPr lang="fr-FR">
                <a:solidFill>
                  <a:srgbClr val="000000"/>
                </a:solidFill>
              </a:rPr>
              <a:t>des</a:t>
            </a:r>
            <a:r>
              <a:rPr lang="fr-FR"/>
              <a:t> collectivités locales</a:t>
            </a:r>
          </a:p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EB733-5D1A-48AB-B34C-A652E737E07D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14/09/2011 – Assemblée Générale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 b="0" i="0">
                <a:solidFill>
                  <a:srgbClr val="575F6D"/>
                </a:solidFill>
                <a:cs typeface="Arial Unicode MS" charset="0"/>
              </a:defRPr>
            </a:lvl1pPr>
          </a:lstStyle>
          <a:p>
            <a:pPr>
              <a:defRPr/>
            </a:pPr>
            <a:r>
              <a:rPr lang="fr-FR"/>
              <a:t/>
            </a:r>
            <a:br>
              <a:rPr lang="fr-FR"/>
            </a:br>
            <a:r>
              <a:rPr lang="fr-FR">
                <a:solidFill>
                  <a:srgbClr val="AF1D1D"/>
                </a:solidFill>
              </a:rPr>
              <a:t>Association d’étude</a:t>
            </a:r>
            <a:r>
              <a:rPr lang="fr-FR"/>
              <a:t> </a:t>
            </a:r>
            <a:r>
              <a:rPr lang="fr-FR">
                <a:solidFill>
                  <a:srgbClr val="000000"/>
                </a:solidFill>
              </a:rPr>
              <a:t>pour l’</a:t>
            </a:r>
            <a:r>
              <a:rPr lang="fr-FR">
                <a:solidFill>
                  <a:srgbClr val="DE8972"/>
                </a:solidFill>
              </a:rPr>
              <a:t>agence de financement </a:t>
            </a:r>
            <a:r>
              <a:rPr lang="fr-FR">
                <a:solidFill>
                  <a:srgbClr val="000000"/>
                </a:solidFill>
              </a:rPr>
              <a:t>des</a:t>
            </a:r>
            <a:r>
              <a:rPr lang="fr-FR"/>
              <a:t> collectivités locales</a:t>
            </a:r>
          </a:p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665165-C648-499D-BE0A-DCFB4F4EE266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14/09/2011 – Assemblée Générale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 b="0" i="0">
                <a:solidFill>
                  <a:srgbClr val="575F6D"/>
                </a:solidFill>
                <a:cs typeface="Arial Unicode MS" charset="0"/>
              </a:defRPr>
            </a:lvl1pPr>
          </a:lstStyle>
          <a:p>
            <a:pPr>
              <a:defRPr/>
            </a:pPr>
            <a:r>
              <a:rPr lang="fr-FR"/>
              <a:t/>
            </a:r>
            <a:br>
              <a:rPr lang="fr-FR"/>
            </a:br>
            <a:r>
              <a:rPr lang="fr-FR">
                <a:solidFill>
                  <a:srgbClr val="AF1D1D"/>
                </a:solidFill>
              </a:rPr>
              <a:t>Association d’étude</a:t>
            </a:r>
            <a:r>
              <a:rPr lang="fr-FR"/>
              <a:t> </a:t>
            </a:r>
            <a:r>
              <a:rPr lang="fr-FR">
                <a:solidFill>
                  <a:srgbClr val="000000"/>
                </a:solidFill>
              </a:rPr>
              <a:t>pour l’</a:t>
            </a:r>
            <a:r>
              <a:rPr lang="fr-FR">
                <a:solidFill>
                  <a:srgbClr val="DE8972"/>
                </a:solidFill>
              </a:rPr>
              <a:t>agence de financement </a:t>
            </a:r>
            <a:r>
              <a:rPr lang="fr-FR">
                <a:solidFill>
                  <a:srgbClr val="000000"/>
                </a:solidFill>
              </a:rPr>
              <a:t>des</a:t>
            </a:r>
            <a:r>
              <a:rPr lang="fr-FR"/>
              <a:t> collectivités locales</a:t>
            </a:r>
          </a:p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01B271-FD88-4F66-9BC5-3AE9D11A7926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6013" cy="48720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265613" y="1600200"/>
            <a:ext cx="3657600" cy="48720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14/09/2011 – Assemblée Générale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 b="0" i="0">
                <a:solidFill>
                  <a:srgbClr val="575F6D"/>
                </a:solidFill>
                <a:cs typeface="Arial Unicode MS" charset="0"/>
              </a:defRPr>
            </a:lvl1pPr>
          </a:lstStyle>
          <a:p>
            <a:pPr>
              <a:defRPr/>
            </a:pPr>
            <a:r>
              <a:rPr lang="fr-FR"/>
              <a:t/>
            </a:r>
            <a:br>
              <a:rPr lang="fr-FR"/>
            </a:br>
            <a:r>
              <a:rPr lang="fr-FR">
                <a:solidFill>
                  <a:srgbClr val="AF1D1D"/>
                </a:solidFill>
              </a:rPr>
              <a:t>Association d’étude</a:t>
            </a:r>
            <a:r>
              <a:rPr lang="fr-FR"/>
              <a:t> </a:t>
            </a:r>
            <a:r>
              <a:rPr lang="fr-FR">
                <a:solidFill>
                  <a:srgbClr val="000000"/>
                </a:solidFill>
              </a:rPr>
              <a:t>pour l’</a:t>
            </a:r>
            <a:r>
              <a:rPr lang="fr-FR">
                <a:solidFill>
                  <a:srgbClr val="DE8972"/>
                </a:solidFill>
              </a:rPr>
              <a:t>agence de financement </a:t>
            </a:r>
            <a:r>
              <a:rPr lang="fr-FR">
                <a:solidFill>
                  <a:srgbClr val="000000"/>
                </a:solidFill>
              </a:rPr>
              <a:t>des</a:t>
            </a:r>
            <a:r>
              <a:rPr lang="fr-FR"/>
              <a:t> collectivités locales</a:t>
            </a:r>
          </a:p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8AD39D-69C0-46E6-A3CC-8E8FED0EF9D4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14/09/2011 – Assemblée Générale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 b="0" i="0">
                <a:solidFill>
                  <a:srgbClr val="575F6D"/>
                </a:solidFill>
                <a:cs typeface="Arial Unicode MS" charset="0"/>
              </a:defRPr>
            </a:lvl1pPr>
          </a:lstStyle>
          <a:p>
            <a:pPr>
              <a:defRPr/>
            </a:pPr>
            <a:r>
              <a:rPr lang="fr-FR"/>
              <a:t/>
            </a:r>
            <a:br>
              <a:rPr lang="fr-FR"/>
            </a:br>
            <a:r>
              <a:rPr lang="fr-FR">
                <a:solidFill>
                  <a:srgbClr val="AF1D1D"/>
                </a:solidFill>
              </a:rPr>
              <a:t>Association d’étude</a:t>
            </a:r>
            <a:r>
              <a:rPr lang="fr-FR"/>
              <a:t> </a:t>
            </a:r>
            <a:r>
              <a:rPr lang="fr-FR">
                <a:solidFill>
                  <a:srgbClr val="000000"/>
                </a:solidFill>
              </a:rPr>
              <a:t>pour l’</a:t>
            </a:r>
            <a:r>
              <a:rPr lang="fr-FR">
                <a:solidFill>
                  <a:srgbClr val="DE8972"/>
                </a:solidFill>
              </a:rPr>
              <a:t>agence de financement </a:t>
            </a:r>
            <a:r>
              <a:rPr lang="fr-FR">
                <a:solidFill>
                  <a:srgbClr val="000000"/>
                </a:solidFill>
              </a:rPr>
              <a:t>des</a:t>
            </a:r>
            <a:r>
              <a:rPr lang="fr-FR"/>
              <a:t> collectivités locales</a:t>
            </a:r>
          </a:p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75F76-2A3D-499C-A88E-19E2679C388E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14/09/2011 – Assemblée Générale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 b="0" i="0">
                <a:solidFill>
                  <a:srgbClr val="575F6D"/>
                </a:solidFill>
                <a:cs typeface="Arial Unicode MS" charset="0"/>
              </a:defRPr>
            </a:lvl1pPr>
          </a:lstStyle>
          <a:p>
            <a:pPr>
              <a:defRPr/>
            </a:pPr>
            <a:r>
              <a:rPr lang="fr-FR"/>
              <a:t/>
            </a:r>
            <a:br>
              <a:rPr lang="fr-FR"/>
            </a:br>
            <a:r>
              <a:rPr lang="fr-FR">
                <a:solidFill>
                  <a:srgbClr val="AF1D1D"/>
                </a:solidFill>
              </a:rPr>
              <a:t>Association d’étude</a:t>
            </a:r>
            <a:r>
              <a:rPr lang="fr-FR"/>
              <a:t> </a:t>
            </a:r>
            <a:r>
              <a:rPr lang="fr-FR">
                <a:solidFill>
                  <a:srgbClr val="000000"/>
                </a:solidFill>
              </a:rPr>
              <a:t>pour l’</a:t>
            </a:r>
            <a:r>
              <a:rPr lang="fr-FR">
                <a:solidFill>
                  <a:srgbClr val="DE8972"/>
                </a:solidFill>
              </a:rPr>
              <a:t>agence de financement </a:t>
            </a:r>
            <a:r>
              <a:rPr lang="fr-FR">
                <a:solidFill>
                  <a:srgbClr val="000000"/>
                </a:solidFill>
              </a:rPr>
              <a:t>des</a:t>
            </a:r>
            <a:r>
              <a:rPr lang="fr-FR"/>
              <a:t> collectivités locales</a:t>
            </a:r>
          </a:p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8ED36-3F32-4D91-849D-305B895A5797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14/09/2011 – Assemblée Générale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 b="0" i="0">
                <a:solidFill>
                  <a:srgbClr val="575F6D"/>
                </a:solidFill>
                <a:cs typeface="Arial Unicode MS" charset="0"/>
              </a:defRPr>
            </a:lvl1pPr>
          </a:lstStyle>
          <a:p>
            <a:pPr>
              <a:defRPr/>
            </a:pPr>
            <a:r>
              <a:rPr lang="fr-FR"/>
              <a:t/>
            </a:r>
            <a:br>
              <a:rPr lang="fr-FR"/>
            </a:br>
            <a:r>
              <a:rPr lang="fr-FR">
                <a:solidFill>
                  <a:srgbClr val="AF1D1D"/>
                </a:solidFill>
              </a:rPr>
              <a:t>Association d’étude</a:t>
            </a:r>
            <a:r>
              <a:rPr lang="fr-FR"/>
              <a:t> </a:t>
            </a:r>
            <a:r>
              <a:rPr lang="fr-FR">
                <a:solidFill>
                  <a:srgbClr val="000000"/>
                </a:solidFill>
              </a:rPr>
              <a:t>pour l’</a:t>
            </a:r>
            <a:r>
              <a:rPr lang="fr-FR">
                <a:solidFill>
                  <a:srgbClr val="DE8972"/>
                </a:solidFill>
              </a:rPr>
              <a:t>agence de financement </a:t>
            </a:r>
            <a:r>
              <a:rPr lang="fr-FR">
                <a:solidFill>
                  <a:srgbClr val="000000"/>
                </a:solidFill>
              </a:rPr>
              <a:t>des</a:t>
            </a:r>
            <a:r>
              <a:rPr lang="fr-FR"/>
              <a:t> collectivités locales</a:t>
            </a:r>
          </a:p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2213D1-2DF6-43CE-8BA0-3E1971E245DB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14/09/2011 – Assemblée Générale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 b="0" i="0">
                <a:solidFill>
                  <a:srgbClr val="575F6D"/>
                </a:solidFill>
                <a:cs typeface="Arial Unicode MS" charset="0"/>
              </a:defRPr>
            </a:lvl1pPr>
          </a:lstStyle>
          <a:p>
            <a:pPr>
              <a:defRPr/>
            </a:pPr>
            <a:r>
              <a:rPr lang="fr-FR"/>
              <a:t/>
            </a:r>
            <a:br>
              <a:rPr lang="fr-FR"/>
            </a:br>
            <a:r>
              <a:rPr lang="fr-FR">
                <a:solidFill>
                  <a:srgbClr val="AF1D1D"/>
                </a:solidFill>
              </a:rPr>
              <a:t>Association d’étude</a:t>
            </a:r>
            <a:r>
              <a:rPr lang="fr-FR"/>
              <a:t> </a:t>
            </a:r>
            <a:r>
              <a:rPr lang="fr-FR">
                <a:solidFill>
                  <a:srgbClr val="000000"/>
                </a:solidFill>
              </a:rPr>
              <a:t>pour l’</a:t>
            </a:r>
            <a:r>
              <a:rPr lang="fr-FR">
                <a:solidFill>
                  <a:srgbClr val="DE8972"/>
                </a:solidFill>
              </a:rPr>
              <a:t>agence de financement </a:t>
            </a:r>
            <a:r>
              <a:rPr lang="fr-FR">
                <a:solidFill>
                  <a:srgbClr val="000000"/>
                </a:solidFill>
              </a:rPr>
              <a:t>des</a:t>
            </a:r>
            <a:r>
              <a:rPr lang="fr-FR"/>
              <a:t> collectivités locales</a:t>
            </a:r>
          </a:p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784EED-0784-4983-83BE-B57200A9F2E2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14/09/2011 – Assemblée Générale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 b="0" i="0">
                <a:solidFill>
                  <a:srgbClr val="575F6D"/>
                </a:solidFill>
                <a:cs typeface="Arial Unicode MS" charset="0"/>
              </a:defRPr>
            </a:lvl1pPr>
          </a:lstStyle>
          <a:p>
            <a:pPr>
              <a:defRPr/>
            </a:pPr>
            <a:r>
              <a:rPr lang="fr-FR"/>
              <a:t/>
            </a:r>
            <a:br>
              <a:rPr lang="fr-FR"/>
            </a:br>
            <a:r>
              <a:rPr lang="fr-FR">
                <a:solidFill>
                  <a:srgbClr val="AF1D1D"/>
                </a:solidFill>
              </a:rPr>
              <a:t>Association d’étude</a:t>
            </a:r>
            <a:r>
              <a:rPr lang="fr-FR"/>
              <a:t> </a:t>
            </a:r>
            <a:r>
              <a:rPr lang="fr-FR">
                <a:solidFill>
                  <a:srgbClr val="000000"/>
                </a:solidFill>
              </a:rPr>
              <a:t>pour l’</a:t>
            </a:r>
            <a:r>
              <a:rPr lang="fr-FR">
                <a:solidFill>
                  <a:srgbClr val="DE8972"/>
                </a:solidFill>
              </a:rPr>
              <a:t>agence de financement </a:t>
            </a:r>
            <a:r>
              <a:rPr lang="fr-FR">
                <a:solidFill>
                  <a:srgbClr val="000000"/>
                </a:solidFill>
              </a:rPr>
              <a:t>des</a:t>
            </a:r>
            <a:r>
              <a:rPr lang="fr-FR"/>
              <a:t> collectivités locales</a:t>
            </a:r>
          </a:p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FC0535-3F75-443B-A902-9DA122C7EA81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14/09/2011 – Assemblée Générale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 b="0" i="0">
                <a:solidFill>
                  <a:srgbClr val="575F6D"/>
                </a:solidFill>
                <a:cs typeface="Arial Unicode MS" charset="0"/>
              </a:defRPr>
            </a:lvl1pPr>
          </a:lstStyle>
          <a:p>
            <a:pPr>
              <a:defRPr/>
            </a:pPr>
            <a:r>
              <a:rPr lang="fr-FR"/>
              <a:t/>
            </a:r>
            <a:br>
              <a:rPr lang="fr-FR"/>
            </a:br>
            <a:r>
              <a:rPr lang="fr-FR">
                <a:solidFill>
                  <a:srgbClr val="AF1D1D"/>
                </a:solidFill>
              </a:rPr>
              <a:t>Association d’étude</a:t>
            </a:r>
            <a:r>
              <a:rPr lang="fr-FR"/>
              <a:t> </a:t>
            </a:r>
            <a:r>
              <a:rPr lang="fr-FR">
                <a:solidFill>
                  <a:srgbClr val="000000"/>
                </a:solidFill>
              </a:rPr>
              <a:t>pour l’</a:t>
            </a:r>
            <a:r>
              <a:rPr lang="fr-FR">
                <a:solidFill>
                  <a:srgbClr val="DE8972"/>
                </a:solidFill>
              </a:rPr>
              <a:t>agence de financement </a:t>
            </a:r>
            <a:r>
              <a:rPr lang="fr-FR">
                <a:solidFill>
                  <a:srgbClr val="000000"/>
                </a:solidFill>
              </a:rPr>
              <a:t>des</a:t>
            </a:r>
            <a:r>
              <a:rPr lang="fr-FR"/>
              <a:t> collectivités locales</a:t>
            </a:r>
          </a:p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7960A3-5934-4E6F-9D6E-9000BAB865AA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057900" y="274638"/>
            <a:ext cx="1865313" cy="619760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448300" cy="61976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14/09/2011 – Assemblée Générale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 b="0" i="0">
                <a:solidFill>
                  <a:srgbClr val="575F6D"/>
                </a:solidFill>
                <a:cs typeface="Arial Unicode MS" charset="0"/>
              </a:defRPr>
            </a:lvl1pPr>
          </a:lstStyle>
          <a:p>
            <a:pPr>
              <a:defRPr/>
            </a:pPr>
            <a:r>
              <a:rPr lang="fr-FR"/>
              <a:t/>
            </a:r>
            <a:br>
              <a:rPr lang="fr-FR"/>
            </a:br>
            <a:r>
              <a:rPr lang="fr-FR">
                <a:solidFill>
                  <a:srgbClr val="AF1D1D"/>
                </a:solidFill>
              </a:rPr>
              <a:t>Association d’étude</a:t>
            </a:r>
            <a:r>
              <a:rPr lang="fr-FR"/>
              <a:t> </a:t>
            </a:r>
            <a:r>
              <a:rPr lang="fr-FR">
                <a:solidFill>
                  <a:srgbClr val="000000"/>
                </a:solidFill>
              </a:rPr>
              <a:t>pour l’</a:t>
            </a:r>
            <a:r>
              <a:rPr lang="fr-FR">
                <a:solidFill>
                  <a:srgbClr val="DE8972"/>
                </a:solidFill>
              </a:rPr>
              <a:t>agence de financement </a:t>
            </a:r>
            <a:r>
              <a:rPr lang="fr-FR">
                <a:solidFill>
                  <a:srgbClr val="000000"/>
                </a:solidFill>
              </a:rPr>
              <a:t>des</a:t>
            </a:r>
            <a:r>
              <a:rPr lang="fr-FR"/>
              <a:t> collectivités locales</a:t>
            </a:r>
          </a:p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0ABD32-B762-4AD1-BC10-001EB0ECB590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F992F8-8344-4DA8-ACAB-6A4F8CEFEF9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DADD30-8BC8-4BD0-BC4B-1B4FF3703AB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EBCAFC-254A-4E0C-A174-EF36927E7A5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973454-599D-45E6-92C6-27E04D73A0C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593E1E-B33F-4041-9C1F-3EAC5898767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36CA8C-8E97-4AED-AF8C-F39A5984A44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5AA89A-C27A-4CBD-8ECD-B058C4F463B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12CAC9-2344-4FEF-BA79-0472C11D438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0621FC-A024-4C9C-BEC8-AC16C310080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FAD1D0-293B-4BC2-861E-CA8D317BCBF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5813" cy="5849937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49937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8AAF33-35C9-4477-BD9E-20CAFDFA6B7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6C75A1-0DD2-46D7-82D3-4099CD08D2B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AC5D9A-4F29-4FD0-8A5A-F45D6AC172C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87D79-CD0D-47FC-84B3-EC68C8C0FF0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6D476C-51CB-4826-B5E5-3044816192F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1150D9-35D0-4B04-8E43-C0E03B9B78A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4FB759-1475-4EC7-9C4F-B0F06328472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1C3887-A449-4E0B-B50D-88E0433958E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4BB309-8410-4239-B47D-60C622A9FBE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01F5E7-267D-453A-818B-04284C08EE6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6BCFD8-B24D-43A0-834E-9745469AC72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5813" cy="5849937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49937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A610E5-2AB3-4A8B-85B2-8878CE7150B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70000E-FA52-4AA1-A502-1C4588FD25C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42B6E2-955C-41B8-9953-A824C469E32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629A7A-3724-41FE-9F97-F3467F6588B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8CDD29-239C-418E-A518-C6FF1601EF0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19A2A6-D28A-4105-8CD4-5E226CA6C2D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53B75-AA85-4C10-B77E-BB48BCD9B66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6EE03-898E-41AC-876B-EC7F75537C5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DC4D50-DEB3-4C36-87E2-4FCEE55C78B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51E4AD-2584-4B76-99F5-20DAA4F6F87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B35556-BE5C-46E9-846C-557628201D0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5813" cy="5849937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49937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59575B-25D1-4C50-9422-5742BDB1C78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669F19-4202-400A-9CD4-6BA0E7AF60D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6FD057-BCAA-47CE-B543-A63A01FADA8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2C1D95-A307-424D-B364-04A128D12D1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D17CB-3A81-41C3-B8FC-014D992FB3E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054E9E-E712-478C-917E-281F788406B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2C5EAA-D05C-4879-893B-EAB2E5DDBCE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FB8D7B-EC95-4FAB-8914-D28B839FB64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0B98AE-5D1B-4B73-993E-0C9B0F034E3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B83331-2B17-4613-ACFB-96AA7068B66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6D2F90-063D-445D-9951-3D690AB0282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5813" cy="5849937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49937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61B5CE-844A-4870-A4F3-648519F5772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B7FFBD-E97E-4166-A8F0-0F3662ED712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D2D832-4AB6-481E-8A35-BF69CB2D2C4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B07100-014C-485E-B712-AAF0501AC16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F5C31B-CD8C-479F-AF6D-3A5BE5259D3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E8E512-2004-435F-93EC-3D902892C38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BFEE83-F12B-4BF1-9219-2C930E6C4CF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0CE8B-30E4-42E3-B8A4-39BA43163ED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088CD6-CFEB-42F3-AEB1-C2111273729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849547-19F2-407B-BD58-4A81DEDA2C8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39B544-67B7-4BDF-A432-47328B1FBA4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5813" cy="5849937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49937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79A94A-62C6-411E-A7A1-4B3F8DA65F6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45B863-4A32-4AB7-95DA-082B7EE0C94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673D03-FF7A-4AFF-9B0E-19C5999FE3B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7CDAF1-11F1-4809-8A9C-9F544571EE8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ED7377-3419-45C8-B0B5-F00876BE1E3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764C0E-278F-4DDD-85FF-BC46BBDA7AF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7D7933-92D0-4FA0-967B-6B6EC097077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1CC96-F291-4BD6-AB94-C7701FFDE0C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D7F299-481D-4623-9EC1-4F39BF06C19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9DD402-B937-47F6-834C-04C72F19AB6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DA026-C918-4162-A354-51F869875D8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5813" cy="5849937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49937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956B97-93DD-4A06-9191-16A2FF415ED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2DD73A-A31E-4FED-BF28-2914B3EA3A6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9731C8-F0AE-4CA2-902D-9BF488ABDB5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3370D7-A645-4CEB-83ED-308129A8B10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CC0AE2-DB0E-4137-B724-81C96C8A74C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29828F-DAB7-47B8-88DF-2513CE0E56D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498CC1-F9ED-431C-B324-CE169099718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4EAFA-BCD6-4C64-ABE7-59D0B8E5974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EFC6E-1D71-46C3-BF96-6FC82387971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52DBBB-8836-4F0F-A0C3-F630B95C14B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81DE71-E6B9-4BB3-AA80-6ACB3F2AA7F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5813" cy="5849937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49937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09D373-A82F-4DD6-B495-546B2A17ADF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3DC144-2761-45D0-B68E-9908DB06251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31B771-B53A-4EC7-B4F3-4ED65BE170F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18E93A-6576-45CB-8DD6-300470E875D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16373-DA37-4BC5-8F43-2311302B7AF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0F82F9-FDE3-481C-A1EB-F83C986BE50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B76FF1-ED65-4C0F-8A7F-C18AB169683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EA668-7023-4BD6-AB10-8B335EF0242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9A8C6-1C8B-4534-B22C-33A425DE4D2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C56491-9402-48A6-AB8C-C3ED41FC447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D3988C-4E8F-4CF3-BFAD-4EF75CB8D0E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5813" cy="5849937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49937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3CBC9D-77FE-4D79-91A9-9E255275DA3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246BCB-4E5F-436F-BC2A-1DC92624C67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4864FD-2DA4-4736-8EE9-18E61AA739D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E200B7-A4CE-49E6-8EFD-0F52A951BA0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0C9622-E1F5-4E9B-AD4B-A22E98AD3AC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70D1D7-E0FD-4661-A99E-CAACDF1E295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242280-B356-488E-90B3-2A07D38E50E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AF9774-DC3C-41B8-AD95-821712DD852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88E5A-4E82-4696-8576-E90A5C69F4B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C014DA-6D2D-47FB-A504-9A97A2F1C41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B4C794-CBCA-4D08-B8E1-79504007DD2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5813" cy="5849937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49937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55F619-7E81-4EB2-A598-91F9501BA20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A2A373-D5FA-4B34-ADE3-060E99AFBB5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3F2E2F-53AE-4C74-A963-257AD75E42D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48C39F-6733-438F-B081-606187027D8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B6A31F-D78F-4728-97BC-3386BBA68B4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E25D3D-CEB5-4CB6-85B7-3BAB3539940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0A22A1-F1FA-4D99-AF19-DA5861FF53B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E1F401-F83B-4FB0-9D5F-3A5E40D1885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C816A-C08A-4FA2-B0D0-147D10162FE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201B91-F63E-4B74-9482-18F1DC428E4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F7985A-EA47-49C3-87DB-71DD24A4D9C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5813" cy="5849937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49937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4AA727-CF86-4849-8CA7-5A7A5CEACFE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776017-B284-417C-8681-BF5FEDFB155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0770DB-E0A2-4697-B143-E086CF318BA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0A38A8-4A9F-4877-984E-AA40A393320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5AD016-86D5-4834-862C-A23D8D43FD5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37BD7C-A4E1-41CA-8E6A-BBB1787CD45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284898-8BB0-44F9-995A-38916407973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77D400-C70A-453C-A622-DABF28C06D2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99709C-9B77-42B2-8498-E835B8FD140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979D9B-1A7B-4842-A513-81FBE4DF52E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E932B7-1871-4360-84E8-9B283F303D8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5813" cy="5849937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49937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4F70FC-9342-4783-A960-FA3D21C9757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74F88-2DFB-44E8-B6C3-CDEDED88C5B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D1DC9E-A844-4DF4-8468-EF935948AFC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68BA9A-FE94-4B25-8EB7-F0C25239487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7069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7069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2C511C-330D-4360-81E3-86F469DF937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15D432-86BD-44B7-8BEB-495A8A181C2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972881-E5C0-4104-B83E-8CD529C85AF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FA6AE7-985A-4A6D-9B2E-48EEF37D9DD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3E869D-B250-4B48-B869-C18B29C39A5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D1D8CE-58C4-48B5-9B18-E920DF0C9B2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81F4E-869C-460D-A048-6D3A8D573BD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174625"/>
            <a:ext cx="2055813" cy="613251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74625"/>
            <a:ext cx="6019800" cy="613251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39A10D-6EB1-40F8-B7C4-9B327357A24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55094A-8CE7-4F28-99FF-15A7BEF0F53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1AF4B-0975-4B6C-84B6-2D26DE4F954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24AD8B-8BBD-44E2-B487-E0213F47FCC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7069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7069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CC0385-B56C-4A9D-9D6B-193B5C7F473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30869D-0A01-45CC-BC5F-7DDE7953109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35B59F-5F35-4BBE-BDFB-D5366360608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40AD4F-688C-4AE9-9C2A-49CE9D6C324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F68539-5DBB-4D74-ACD2-EC5B30CD7A6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E47A11-DF9B-4F87-9F15-1FC29FB9A2C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E8071B-8B3F-463E-9AD0-B9A65B5AD8B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174625"/>
            <a:ext cx="2055813" cy="613251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74625"/>
            <a:ext cx="6019800" cy="613251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340B8D-38A5-4F19-BBBE-A58BBCE066B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DCADF1-26C0-4035-814E-3AC2DEA114C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9A452-4425-4C50-AA0B-3D477ED26FC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0D39BC-FDB6-4DD8-BA1D-AFE5BCBA911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7069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7069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FA87DA-A768-4DCD-A85B-972F4E3C6CE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9692FC-1ACC-4012-93D4-8775BD53C84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A5AE4E-75CA-497A-9660-A0D007A1D3A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D3F00F-AD95-4575-8FD4-902DB77141E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2E9258-F4FF-4DC7-A1AA-DE4542C4F79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E66C5C-A5BC-4114-9342-AD44D1440CF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34DF11-C368-499D-9530-8E40C4D9087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174625"/>
            <a:ext cx="2055813" cy="613251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74625"/>
            <a:ext cx="6019800" cy="613251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EB6D4-800F-4FB4-9F72-D665AA3D127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85169C-F12D-4D9C-BC27-0FC15AB7ED0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C812E3-F1B0-4151-9A7F-33F1A420DC6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A1C340-C3AB-406C-9FC4-543F26F772D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7069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7069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B0422E-0C49-44B4-B321-59E0EF5CFF8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4F7C98-2803-4BCF-90F1-7236F3EAF68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8424A8-5749-4D2B-9C31-BE0F1DD959E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A36C11-1CC6-4CE1-BA56-11B13CAFBAA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567BE4-BE3F-4EFD-8C73-2DED655BFBB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1B95D2-4243-4AA0-A356-EF507D29A21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F023F1-CA08-4386-81F3-8D7035FCCE4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174625"/>
            <a:ext cx="2055813" cy="613251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74625"/>
            <a:ext cx="6019800" cy="613251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C63A16-3782-4A1F-A661-8C11E862B57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E41CB2-2548-484A-A9E3-20055087EFF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A3FAD3-76E1-42B9-9BBA-7566DB33C09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DE36C1-8F0D-4297-811B-6057BA79240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7069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7069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21C3F0-EC36-4C99-882D-7B410BFE0DF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FF2FE3-176C-43A7-9C18-2A7BD2C7271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78E40C-8D6D-4B7E-B722-7CB7F4E0680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1630E2-F732-4A99-A828-5D7E2C8DF73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6C73B8-FFDA-4D4C-A6D5-E46D837AF79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CFF771-5445-406F-B540-31EAD7B1CE2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2218A7-35FD-43C4-AFA7-08128409E59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174625"/>
            <a:ext cx="2055813" cy="613251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74625"/>
            <a:ext cx="6019800" cy="613251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830B59-4285-46FF-A1D5-D8EDCF3F6C2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74C830-9EBA-4478-B796-63E958C9B34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D1BBE7-6D34-41CB-AA12-9E4AE5885B4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F5F265-69EE-4723-8040-AF91AFAE4FA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7069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7069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D681C4-BFEA-497E-A0F4-3268032EF3E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4B412F-4063-4833-8514-99C1F19BF6C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3FBCAA-7CDE-4685-85BA-86F09AA2BE0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2F10FA-01BC-413B-B9DC-169F7021A27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2AE8C3-B096-4C2C-8BD1-428D4361A51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C3365F-81D9-4942-9246-41D116C635B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BBEBEA-88B5-4225-A290-376A25A121F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174625"/>
            <a:ext cx="2055813" cy="613251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74625"/>
            <a:ext cx="6019800" cy="613251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E33B63-B5A8-4B2C-BC53-F974EBDDB99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E2C2AA-4CBA-4CBC-A025-642D0C9F9CC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753FEC-15CB-4E43-890F-54D44B3593C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0E4084-0A43-434B-B2DE-D7070A680F2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7069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7069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1CD8AF-140B-448D-A4A3-495702CE823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AD1385-A6E3-44F7-8D8E-F94810F9141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FD6E27-0653-4AE4-8EC6-62776AD8A22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0F8DC7-0F97-4406-97DF-E9E87414ED5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21E9ED-ABFA-4F71-B5E8-FCB2C432C6C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2BC333-5277-41CF-A985-E70D82D9DA9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0054DD-CF76-490B-87E5-8E7B68D0459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174625"/>
            <a:ext cx="2055813" cy="613251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74625"/>
            <a:ext cx="6019800" cy="613251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ED51C3-6C54-4A92-863E-84311390FC9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E558D4-B6E9-4F8F-8484-6010B190E16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E21DD8-F027-44F6-B732-9DED0E8D506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96774C-A2F3-4341-B631-503E64BBAEA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7069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7069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CBF2A-750B-4188-A210-D9497FDA7B1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4AAA0A-6721-4490-9FF4-D483BA65AF9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9E3697-C66D-4365-8E31-F06A2755622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236BCD-F6AF-4329-91E4-B4032F39A09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B7C576-1F0B-4990-B368-60CC3552CD4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5F8D29-8953-4845-8C54-6B7430072C8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6600D9-74C7-4EDE-8580-9379D117B9E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174625"/>
            <a:ext cx="2055813" cy="613251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74625"/>
            <a:ext cx="6019800" cy="613251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5A3C76-D9D2-4AA7-AFF0-3A580DD96C2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A9D921-5EC0-42CA-B320-1231F90407F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21A930-3DCD-4A5D-AD64-0A298FE51B9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74D7C7-07EA-4C5D-A181-7A20FD76374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7069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7069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70779B-1612-4AB5-A175-15C9AB01BA9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C3F87A-1D21-4CC0-B3F2-5172908957E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06C1C4-2865-443D-BE85-E8057C0B6D1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D9F74E-A223-47AE-A317-ECB97E0D5CA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C21EE0-3A37-48FD-81F7-E26C22D9347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6E1A91-5970-44D8-AAC0-6A8D36C1047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673C7E-B11B-446E-9F0E-AD55730E1E9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174625"/>
            <a:ext cx="2055813" cy="613251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74625"/>
            <a:ext cx="6019800" cy="613251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310D0E-F55A-432B-88C2-E6C6F982FB6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66437-3FF4-4255-852A-798A30F6DF8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36821D-1A12-4703-B9EE-66008626DF2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C6C8EB-E60D-4C36-9104-8DF5DCF7491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7069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7069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462391-E0FB-4A6B-9B00-99CD3AF52A7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54D6EE-ED3F-416C-A26F-6329E3434AF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BE2D84-AD7A-479E-831C-7A2E9649F5F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9E946C-F119-4CC8-8554-34BE6F13B5C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3663AC-7A15-4FE9-9EDD-01364E41EFD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FDCC04-2288-4896-B406-74BB9F51EE2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D522C7-BDE8-4304-9F99-67BE4B703DD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174625"/>
            <a:ext cx="2055813" cy="613251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74625"/>
            <a:ext cx="6019800" cy="613251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D4C073-DA92-46C5-9BC1-5AE5C4B1F65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A465D-4606-429D-A4A5-276B462918B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7BF582-251A-4AFC-B03A-7C0BC1B1581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310948-1981-4C5A-A5EF-356BB194898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7069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7069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009A81-1FF4-4930-A220-3F2E1A45B5E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C78128-A53C-4CF1-9EEA-309BCB768D3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B3496A-7979-42AF-AB5F-EEC5BDF2BF0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D724CC-99EB-4082-B875-3E0D90B92A9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91A1A9-C3C0-4B7A-94F3-6F44D24C26B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773BC9-BE43-4A18-82D3-04D701C271B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7B19B6-EBD6-4965-B7B4-CAF794F4651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174625"/>
            <a:ext cx="2055813" cy="613251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74625"/>
            <a:ext cx="6019800" cy="613251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9CD52A-1339-440A-9D5F-1C42324AE6F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14/09/2011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 b="0" i="0">
                <a:solidFill>
                  <a:srgbClr val="575F6D"/>
                </a:solidFill>
                <a:cs typeface="Arial Unicode MS" charset="0"/>
              </a:defRPr>
            </a:lvl1pPr>
          </a:lstStyle>
          <a:p>
            <a:pPr>
              <a:defRPr/>
            </a:pPr>
            <a:r>
              <a:rPr lang="fr-FR"/>
              <a:t/>
            </a:r>
            <a:br>
              <a:rPr lang="fr-FR"/>
            </a:br>
            <a:r>
              <a:rPr lang="fr-FR">
                <a:solidFill>
                  <a:srgbClr val="AF1D1D"/>
                </a:solidFill>
              </a:rPr>
              <a:t>Association d’étude</a:t>
            </a:r>
            <a:r>
              <a:rPr lang="fr-FR"/>
              <a:t> </a:t>
            </a:r>
            <a:r>
              <a:rPr lang="fr-FR">
                <a:solidFill>
                  <a:srgbClr val="000000"/>
                </a:solidFill>
              </a:rPr>
              <a:t>pour l’</a:t>
            </a:r>
            <a:r>
              <a:rPr lang="fr-FR">
                <a:solidFill>
                  <a:srgbClr val="DE8972"/>
                </a:solidFill>
              </a:rPr>
              <a:t>agence de financement </a:t>
            </a:r>
            <a:r>
              <a:rPr lang="fr-FR">
                <a:solidFill>
                  <a:srgbClr val="000000"/>
                </a:solidFill>
              </a:rPr>
              <a:t>des</a:t>
            </a:r>
            <a:r>
              <a:rPr lang="fr-FR"/>
              <a:t> collectivités locales</a:t>
            </a:r>
          </a:p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57F23-3FB6-40A5-B203-455F4B9F62FC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14/09/2011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 b="0" i="0">
                <a:solidFill>
                  <a:srgbClr val="575F6D"/>
                </a:solidFill>
                <a:cs typeface="Arial Unicode MS" charset="0"/>
              </a:defRPr>
            </a:lvl1pPr>
          </a:lstStyle>
          <a:p>
            <a:pPr>
              <a:defRPr/>
            </a:pPr>
            <a:r>
              <a:rPr lang="fr-FR"/>
              <a:t/>
            </a:r>
            <a:br>
              <a:rPr lang="fr-FR"/>
            </a:br>
            <a:r>
              <a:rPr lang="fr-FR">
                <a:solidFill>
                  <a:srgbClr val="AF1D1D"/>
                </a:solidFill>
              </a:rPr>
              <a:t>Association d’étude</a:t>
            </a:r>
            <a:r>
              <a:rPr lang="fr-FR"/>
              <a:t> </a:t>
            </a:r>
            <a:r>
              <a:rPr lang="fr-FR">
                <a:solidFill>
                  <a:srgbClr val="000000"/>
                </a:solidFill>
              </a:rPr>
              <a:t>pour l’</a:t>
            </a:r>
            <a:r>
              <a:rPr lang="fr-FR">
                <a:solidFill>
                  <a:srgbClr val="DE8972"/>
                </a:solidFill>
              </a:rPr>
              <a:t>agence de financement </a:t>
            </a:r>
            <a:r>
              <a:rPr lang="fr-FR">
                <a:solidFill>
                  <a:srgbClr val="000000"/>
                </a:solidFill>
              </a:rPr>
              <a:t>des</a:t>
            </a:r>
            <a:r>
              <a:rPr lang="fr-FR"/>
              <a:t> collectivités locales</a:t>
            </a:r>
          </a:p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2AD1FB-AB51-41B1-ADAE-46748CB0998D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14/09/2011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 b="0" i="0">
                <a:solidFill>
                  <a:srgbClr val="575F6D"/>
                </a:solidFill>
                <a:cs typeface="Arial Unicode MS" charset="0"/>
              </a:defRPr>
            </a:lvl1pPr>
          </a:lstStyle>
          <a:p>
            <a:pPr>
              <a:defRPr/>
            </a:pPr>
            <a:r>
              <a:rPr lang="fr-FR"/>
              <a:t/>
            </a:r>
            <a:br>
              <a:rPr lang="fr-FR"/>
            </a:br>
            <a:r>
              <a:rPr lang="fr-FR">
                <a:solidFill>
                  <a:srgbClr val="AF1D1D"/>
                </a:solidFill>
              </a:rPr>
              <a:t>Association d’étude</a:t>
            </a:r>
            <a:r>
              <a:rPr lang="fr-FR"/>
              <a:t> </a:t>
            </a:r>
            <a:r>
              <a:rPr lang="fr-FR">
                <a:solidFill>
                  <a:srgbClr val="000000"/>
                </a:solidFill>
              </a:rPr>
              <a:t>pour l’</a:t>
            </a:r>
            <a:r>
              <a:rPr lang="fr-FR">
                <a:solidFill>
                  <a:srgbClr val="DE8972"/>
                </a:solidFill>
              </a:rPr>
              <a:t>agence de financement </a:t>
            </a:r>
            <a:r>
              <a:rPr lang="fr-FR">
                <a:solidFill>
                  <a:srgbClr val="000000"/>
                </a:solidFill>
              </a:rPr>
              <a:t>des</a:t>
            </a:r>
            <a:r>
              <a:rPr lang="fr-FR"/>
              <a:t> collectivités locales</a:t>
            </a:r>
          </a:p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D2556C-B43B-4722-AF09-96D8AED6AB67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6013" cy="48720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265613" y="1600200"/>
            <a:ext cx="3657600" cy="48720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14/09/2011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 b="0" i="0">
                <a:solidFill>
                  <a:srgbClr val="575F6D"/>
                </a:solidFill>
                <a:cs typeface="Arial Unicode MS" charset="0"/>
              </a:defRPr>
            </a:lvl1pPr>
          </a:lstStyle>
          <a:p>
            <a:pPr>
              <a:defRPr/>
            </a:pPr>
            <a:r>
              <a:rPr lang="fr-FR"/>
              <a:t/>
            </a:r>
            <a:br>
              <a:rPr lang="fr-FR"/>
            </a:br>
            <a:r>
              <a:rPr lang="fr-FR">
                <a:solidFill>
                  <a:srgbClr val="AF1D1D"/>
                </a:solidFill>
              </a:rPr>
              <a:t>Association d’étude</a:t>
            </a:r>
            <a:r>
              <a:rPr lang="fr-FR"/>
              <a:t> </a:t>
            </a:r>
            <a:r>
              <a:rPr lang="fr-FR">
                <a:solidFill>
                  <a:srgbClr val="000000"/>
                </a:solidFill>
              </a:rPr>
              <a:t>pour l’</a:t>
            </a:r>
            <a:r>
              <a:rPr lang="fr-FR">
                <a:solidFill>
                  <a:srgbClr val="DE8972"/>
                </a:solidFill>
              </a:rPr>
              <a:t>agence de financement </a:t>
            </a:r>
            <a:r>
              <a:rPr lang="fr-FR">
                <a:solidFill>
                  <a:srgbClr val="000000"/>
                </a:solidFill>
              </a:rPr>
              <a:t>des</a:t>
            </a:r>
            <a:r>
              <a:rPr lang="fr-FR"/>
              <a:t> collectivités locales</a:t>
            </a:r>
          </a:p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836DC-2937-48AD-B803-43F39C17D774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14/09/2011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 b="0" i="0">
                <a:solidFill>
                  <a:srgbClr val="575F6D"/>
                </a:solidFill>
                <a:cs typeface="Arial Unicode MS" charset="0"/>
              </a:defRPr>
            </a:lvl1pPr>
          </a:lstStyle>
          <a:p>
            <a:pPr>
              <a:defRPr/>
            </a:pPr>
            <a:r>
              <a:rPr lang="fr-FR"/>
              <a:t/>
            </a:r>
            <a:br>
              <a:rPr lang="fr-FR"/>
            </a:br>
            <a:r>
              <a:rPr lang="fr-FR">
                <a:solidFill>
                  <a:srgbClr val="AF1D1D"/>
                </a:solidFill>
              </a:rPr>
              <a:t>Association d’étude</a:t>
            </a:r>
            <a:r>
              <a:rPr lang="fr-FR"/>
              <a:t> </a:t>
            </a:r>
            <a:r>
              <a:rPr lang="fr-FR">
                <a:solidFill>
                  <a:srgbClr val="000000"/>
                </a:solidFill>
              </a:rPr>
              <a:t>pour l’</a:t>
            </a:r>
            <a:r>
              <a:rPr lang="fr-FR">
                <a:solidFill>
                  <a:srgbClr val="DE8972"/>
                </a:solidFill>
              </a:rPr>
              <a:t>agence de financement </a:t>
            </a:r>
            <a:r>
              <a:rPr lang="fr-FR">
                <a:solidFill>
                  <a:srgbClr val="000000"/>
                </a:solidFill>
              </a:rPr>
              <a:t>des</a:t>
            </a:r>
            <a:r>
              <a:rPr lang="fr-FR"/>
              <a:t> collectivités locales</a:t>
            </a:r>
          </a:p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06F365-88D8-4871-8EBA-68BD61FC2B09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14/09/2011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 b="0" i="0">
                <a:solidFill>
                  <a:srgbClr val="575F6D"/>
                </a:solidFill>
                <a:cs typeface="Arial Unicode MS" charset="0"/>
              </a:defRPr>
            </a:lvl1pPr>
          </a:lstStyle>
          <a:p>
            <a:pPr>
              <a:defRPr/>
            </a:pPr>
            <a:r>
              <a:rPr lang="fr-FR"/>
              <a:t/>
            </a:r>
            <a:br>
              <a:rPr lang="fr-FR"/>
            </a:br>
            <a:r>
              <a:rPr lang="fr-FR">
                <a:solidFill>
                  <a:srgbClr val="AF1D1D"/>
                </a:solidFill>
              </a:rPr>
              <a:t>Association d’étude</a:t>
            </a:r>
            <a:r>
              <a:rPr lang="fr-FR"/>
              <a:t> </a:t>
            </a:r>
            <a:r>
              <a:rPr lang="fr-FR">
                <a:solidFill>
                  <a:srgbClr val="000000"/>
                </a:solidFill>
              </a:rPr>
              <a:t>pour l’</a:t>
            </a:r>
            <a:r>
              <a:rPr lang="fr-FR">
                <a:solidFill>
                  <a:srgbClr val="DE8972"/>
                </a:solidFill>
              </a:rPr>
              <a:t>agence de financement </a:t>
            </a:r>
            <a:r>
              <a:rPr lang="fr-FR">
                <a:solidFill>
                  <a:srgbClr val="000000"/>
                </a:solidFill>
              </a:rPr>
              <a:t>des</a:t>
            </a:r>
            <a:r>
              <a:rPr lang="fr-FR"/>
              <a:t> collectivités locales</a:t>
            </a:r>
          </a:p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A5AAF-130A-4E0A-A21F-B818F9D0BE6C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14/09/2011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 b="0" i="0">
                <a:solidFill>
                  <a:srgbClr val="575F6D"/>
                </a:solidFill>
                <a:cs typeface="Arial Unicode MS" charset="0"/>
              </a:defRPr>
            </a:lvl1pPr>
          </a:lstStyle>
          <a:p>
            <a:pPr>
              <a:defRPr/>
            </a:pPr>
            <a:r>
              <a:rPr lang="fr-FR"/>
              <a:t/>
            </a:r>
            <a:br>
              <a:rPr lang="fr-FR"/>
            </a:br>
            <a:r>
              <a:rPr lang="fr-FR">
                <a:solidFill>
                  <a:srgbClr val="AF1D1D"/>
                </a:solidFill>
              </a:rPr>
              <a:t>Association d’étude</a:t>
            </a:r>
            <a:r>
              <a:rPr lang="fr-FR"/>
              <a:t> </a:t>
            </a:r>
            <a:r>
              <a:rPr lang="fr-FR">
                <a:solidFill>
                  <a:srgbClr val="000000"/>
                </a:solidFill>
              </a:rPr>
              <a:t>pour l’</a:t>
            </a:r>
            <a:r>
              <a:rPr lang="fr-FR">
                <a:solidFill>
                  <a:srgbClr val="DE8972"/>
                </a:solidFill>
              </a:rPr>
              <a:t>agence de financement </a:t>
            </a:r>
            <a:r>
              <a:rPr lang="fr-FR">
                <a:solidFill>
                  <a:srgbClr val="000000"/>
                </a:solidFill>
              </a:rPr>
              <a:t>des</a:t>
            </a:r>
            <a:r>
              <a:rPr lang="fr-FR"/>
              <a:t> collectivités locales</a:t>
            </a:r>
          </a:p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3E9416-CCE1-4196-A2A2-2967F347241E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14/09/2011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 b="0" i="0">
                <a:solidFill>
                  <a:srgbClr val="575F6D"/>
                </a:solidFill>
                <a:cs typeface="Arial Unicode MS" charset="0"/>
              </a:defRPr>
            </a:lvl1pPr>
          </a:lstStyle>
          <a:p>
            <a:pPr>
              <a:defRPr/>
            </a:pPr>
            <a:r>
              <a:rPr lang="fr-FR"/>
              <a:t/>
            </a:r>
            <a:br>
              <a:rPr lang="fr-FR"/>
            </a:br>
            <a:r>
              <a:rPr lang="fr-FR">
                <a:solidFill>
                  <a:srgbClr val="AF1D1D"/>
                </a:solidFill>
              </a:rPr>
              <a:t>Association d’étude</a:t>
            </a:r>
            <a:r>
              <a:rPr lang="fr-FR"/>
              <a:t> </a:t>
            </a:r>
            <a:r>
              <a:rPr lang="fr-FR">
                <a:solidFill>
                  <a:srgbClr val="000000"/>
                </a:solidFill>
              </a:rPr>
              <a:t>pour l’</a:t>
            </a:r>
            <a:r>
              <a:rPr lang="fr-FR">
                <a:solidFill>
                  <a:srgbClr val="DE8972"/>
                </a:solidFill>
              </a:rPr>
              <a:t>agence de financement </a:t>
            </a:r>
            <a:r>
              <a:rPr lang="fr-FR">
                <a:solidFill>
                  <a:srgbClr val="000000"/>
                </a:solidFill>
              </a:rPr>
              <a:t>des</a:t>
            </a:r>
            <a:r>
              <a:rPr lang="fr-FR"/>
              <a:t> collectivités locales</a:t>
            </a:r>
          </a:p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042F78-62CB-4A3C-97A8-E186A521096B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14/09/2011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 b="0" i="0">
                <a:solidFill>
                  <a:srgbClr val="575F6D"/>
                </a:solidFill>
                <a:cs typeface="Arial Unicode MS" charset="0"/>
              </a:defRPr>
            </a:lvl1pPr>
          </a:lstStyle>
          <a:p>
            <a:pPr>
              <a:defRPr/>
            </a:pPr>
            <a:r>
              <a:rPr lang="fr-FR"/>
              <a:t/>
            </a:r>
            <a:br>
              <a:rPr lang="fr-FR"/>
            </a:br>
            <a:r>
              <a:rPr lang="fr-FR">
                <a:solidFill>
                  <a:srgbClr val="AF1D1D"/>
                </a:solidFill>
              </a:rPr>
              <a:t>Association d’étude</a:t>
            </a:r>
            <a:r>
              <a:rPr lang="fr-FR"/>
              <a:t> </a:t>
            </a:r>
            <a:r>
              <a:rPr lang="fr-FR">
                <a:solidFill>
                  <a:srgbClr val="000000"/>
                </a:solidFill>
              </a:rPr>
              <a:t>pour l’</a:t>
            </a:r>
            <a:r>
              <a:rPr lang="fr-FR">
                <a:solidFill>
                  <a:srgbClr val="DE8972"/>
                </a:solidFill>
              </a:rPr>
              <a:t>agence de financement </a:t>
            </a:r>
            <a:r>
              <a:rPr lang="fr-FR">
                <a:solidFill>
                  <a:srgbClr val="000000"/>
                </a:solidFill>
              </a:rPr>
              <a:t>des</a:t>
            </a:r>
            <a:r>
              <a:rPr lang="fr-FR"/>
              <a:t> collectivités locales</a:t>
            </a:r>
          </a:p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65BA8C-8E90-45C1-89AA-E7F7D05AFDCE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14/09/2011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 b="0" i="0">
                <a:solidFill>
                  <a:srgbClr val="575F6D"/>
                </a:solidFill>
                <a:cs typeface="Arial Unicode MS" charset="0"/>
              </a:defRPr>
            </a:lvl1pPr>
          </a:lstStyle>
          <a:p>
            <a:pPr>
              <a:defRPr/>
            </a:pPr>
            <a:r>
              <a:rPr lang="fr-FR"/>
              <a:t/>
            </a:r>
            <a:br>
              <a:rPr lang="fr-FR"/>
            </a:br>
            <a:r>
              <a:rPr lang="fr-FR">
                <a:solidFill>
                  <a:srgbClr val="AF1D1D"/>
                </a:solidFill>
              </a:rPr>
              <a:t>Association d’étude</a:t>
            </a:r>
            <a:r>
              <a:rPr lang="fr-FR"/>
              <a:t> </a:t>
            </a:r>
            <a:r>
              <a:rPr lang="fr-FR">
                <a:solidFill>
                  <a:srgbClr val="000000"/>
                </a:solidFill>
              </a:rPr>
              <a:t>pour l’</a:t>
            </a:r>
            <a:r>
              <a:rPr lang="fr-FR">
                <a:solidFill>
                  <a:srgbClr val="DE8972"/>
                </a:solidFill>
              </a:rPr>
              <a:t>agence de financement </a:t>
            </a:r>
            <a:r>
              <a:rPr lang="fr-FR">
                <a:solidFill>
                  <a:srgbClr val="000000"/>
                </a:solidFill>
              </a:rPr>
              <a:t>des</a:t>
            </a:r>
            <a:r>
              <a:rPr lang="fr-FR"/>
              <a:t> collectivités locales</a:t>
            </a:r>
          </a:p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B08E8-9476-48F5-8016-6A16CF67118E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057900" y="274638"/>
            <a:ext cx="1865313" cy="619760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448300" cy="61976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14/09/2011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 b="0" i="0">
                <a:solidFill>
                  <a:srgbClr val="575F6D"/>
                </a:solidFill>
                <a:cs typeface="Arial Unicode MS" charset="0"/>
              </a:defRPr>
            </a:lvl1pPr>
          </a:lstStyle>
          <a:p>
            <a:pPr>
              <a:defRPr/>
            </a:pPr>
            <a:r>
              <a:rPr lang="fr-FR"/>
              <a:t/>
            </a:r>
            <a:br>
              <a:rPr lang="fr-FR"/>
            </a:br>
            <a:r>
              <a:rPr lang="fr-FR">
                <a:solidFill>
                  <a:srgbClr val="AF1D1D"/>
                </a:solidFill>
              </a:rPr>
              <a:t>Association d’étude</a:t>
            </a:r>
            <a:r>
              <a:rPr lang="fr-FR"/>
              <a:t> </a:t>
            </a:r>
            <a:r>
              <a:rPr lang="fr-FR">
                <a:solidFill>
                  <a:srgbClr val="000000"/>
                </a:solidFill>
              </a:rPr>
              <a:t>pour l’</a:t>
            </a:r>
            <a:r>
              <a:rPr lang="fr-FR">
                <a:solidFill>
                  <a:srgbClr val="DE8972"/>
                </a:solidFill>
              </a:rPr>
              <a:t>agence de financement </a:t>
            </a:r>
            <a:r>
              <a:rPr lang="fr-FR">
                <a:solidFill>
                  <a:srgbClr val="000000"/>
                </a:solidFill>
              </a:rPr>
              <a:t>des</a:t>
            </a:r>
            <a:r>
              <a:rPr lang="fr-FR"/>
              <a:t> collectivités locales</a:t>
            </a:r>
          </a:p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958B1F-9BE4-4488-B698-4602581E1637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14/09/2011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1DEBCD-26AE-4EE8-A3BB-F0F036994C9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14/09/2011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482C36-854B-411D-904E-55087D0FE2F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14/09/2011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C4C3D0-EB62-4974-A84F-39CD7E62108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6013" cy="48720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265613" y="1600200"/>
            <a:ext cx="3657600" cy="48720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14/09/2011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5D9519-BA4E-43F2-8591-355EA4883DB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14/09/2011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270AFD-843C-499F-B91D-1FD48A7E4DF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14/09/2011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2B32B7-E0BB-421D-AFF0-C886CE793C1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14/09/2011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18A423-6974-42B1-B5C6-512C6BD333D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14/09/2011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21F65A-B310-4E79-83DF-3D8DE6518C7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14/09/2011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750804-9DBB-49C2-8245-45219E7EEAB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14/09/2011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CA7963-8B23-4E4C-B7CE-BC45E433DF9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057900" y="274638"/>
            <a:ext cx="1865313" cy="619760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448300" cy="61976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14/09/2011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7503E6-F402-4E84-A215-AFFBF88B4F6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B1C200-8100-4E73-B582-95908B16E69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CC7DDB-7507-4F82-9D88-4ADC12CE1D1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B84C0F-69B2-450B-B07A-775E5D64BA8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6013" cy="48720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265613" y="1600200"/>
            <a:ext cx="3657600" cy="48720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22B261-E876-4C53-903D-D49C3EA59AD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2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D49E96-4313-4F62-B32E-85A9427D289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2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71870B-B27A-4FAA-8ABA-9FA413344FA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2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F2B30B-E069-41B9-89E5-F6C7C07CB58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B57BDC-AB27-4C6F-BDBD-3AD7125C6DC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15B231-FBA8-4356-863F-92D13DB17EC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3A6D00-3DD2-4AE5-8C8F-1D1C88F08F4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057900" y="274638"/>
            <a:ext cx="1865313" cy="619760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448300" cy="61976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5E5318-031B-4188-AC2D-D12CFC26799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DB2113-2CEE-4A1C-8F86-D7310AEBBEC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5EF452-9F53-45A6-B1C6-8AFB455C43A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4CF109-C2C0-4B5E-858D-DBC2CA6F80E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6013" cy="48720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265613" y="1600200"/>
            <a:ext cx="3657600" cy="48720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5B6FE9-185C-405B-8F1D-A53773AA705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C85BBE-C8EF-43BB-86AB-498B06470A7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2391CF-50A8-4263-90FE-806F9E95D74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8DBCD1-FF44-43A3-97C5-C647A3FF832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7B8746-85D5-429B-87CD-43E0A6F21CB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E26735-1510-4C58-9FE0-640E50909A2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C8078A-5104-4309-940A-99BE22D8232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057900" y="274638"/>
            <a:ext cx="1865313" cy="619760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448300" cy="61976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4BDA7E-E22B-499A-B2F6-C62C8D63438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D723C9-1966-4142-869C-0E2A355DBB6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AB36C-79E3-4CA2-AECB-837B03F22E4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AC688F-F59E-4434-B69C-9A46B950034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6013" cy="48720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265613" y="1600200"/>
            <a:ext cx="3657600" cy="48720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468F09-51D9-4F4C-BC65-5CAEF6CDAD5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1DAD50-5A8B-443C-B06E-1DF85FD6DBB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11D0B9-BC76-4D2A-9C7F-9758AFC76CE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C486B9-EB8C-49FE-B88C-838A7DB2EF8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7F8B2C-163B-4C25-920A-C16E8D140A2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CEAA6A-8E37-48D1-BB1A-BE68A10AD4D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1D7C70-3E10-44C5-8713-42C28C34660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057900" y="274638"/>
            <a:ext cx="1865313" cy="619760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448300" cy="61976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9A0ADB-F84D-4F72-A024-C654E9A29D5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7359A2-7C89-42A6-928A-C8A6F035B6B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984799-D216-4AA4-B660-363A683F807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055B43-1D6A-4950-90D5-D150B1B6C31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6013" cy="48720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265613" y="1600200"/>
            <a:ext cx="3657600" cy="48720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EE85C7-AB52-4A42-A15E-17D15A57823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4E00EE-E462-4A39-854C-2EAB3FA526B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8A6A11-4570-43E4-AAD3-CE2EBA1FB02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7F4C65-267D-49CB-AC05-AF64217293D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F17FAA-829E-404E-8318-648FD04E510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B9A0AE-D7F8-4019-8DE9-650655585A3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4EBC0-FDC5-43F2-BD08-E7BEE6505FA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057900" y="274638"/>
            <a:ext cx="1865313" cy="619760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448300" cy="61976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B2D89B-3288-4B7C-9488-7A35D7303A2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09C6DC-35FB-47B3-86B3-9DBF7EDAB3F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2B8B3F-EE60-44FB-AE54-5D9330BEA36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0105C4-D73E-4E22-914A-A1D65FDF01B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6013" cy="48720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265613" y="1600200"/>
            <a:ext cx="3657600" cy="48720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261082-9A68-499D-95A9-095E3DDD0FB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161F21-48F6-44BC-A2F6-7D551F40B22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9BF85-2404-4470-BCC8-6634FAC6015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689E8A-3F70-4B84-9858-FC37BAA6367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8F467-3066-4861-9680-C3F8D5A593B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4057B-1559-47A9-ADAC-B51D54AA611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8FA98D-42A6-40CA-BA3A-96AB4290794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057900" y="274638"/>
            <a:ext cx="1865313" cy="619760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448300" cy="61976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2F32C1-01F7-44F5-85FA-D73D578D14F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7A689C-C0AE-487A-8A10-CA79A6F6EF8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B7B4EE-01B5-468C-82CE-B121CB7DA86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347FEA-286D-4E85-96C3-0BADBB9BBBE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6013" cy="48720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265613" y="1600200"/>
            <a:ext cx="3657600" cy="48720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89F313-97D4-463C-8DF8-DD56F0BE05C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447D2D-E393-4110-899F-D7668678BA1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6CB50E-B81B-4B48-AA3A-E4E47DFDC98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9FD8D8-05D6-4A83-B5DD-CE27D489732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CAB2A2-B04A-4419-A7C3-00C097E971E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03A47A-F381-418C-8A79-90BACBAF674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4AA005-8962-4F40-89AE-9F3E2E46C44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057900" y="274638"/>
            <a:ext cx="1865313" cy="619760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448300" cy="61976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F762B5-A64C-43A3-BD45-84AE281B492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24E70E-5EF7-4658-8A36-1ADDFFB6F68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545480-A24E-432F-BC01-1CF15C4D828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FEA07-919B-49D2-8DA3-39165E123AA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6013" cy="48720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265613" y="1600200"/>
            <a:ext cx="3657600" cy="48720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73B663-9AE2-4E4A-A806-6CC0D2DFFB3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D2D9EE-9FF2-44FF-BC1F-2883990A345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67413F-A70A-45ED-99E2-6F43A21289D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7C77D0-CB24-4E6F-84F0-EDD45831132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659D7F-3F73-4844-932F-3E1306C429A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31456D-DF2B-49D2-8238-524513B70B2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A9457A-AC6B-4630-B384-4D0C9E90D26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057900" y="274638"/>
            <a:ext cx="1865313" cy="619760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448300" cy="61976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618645-14D7-48C8-A188-A413899B39D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20ADEB-EB1F-464D-9C52-4011B130A65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A4990E-99BA-40EE-89FF-BE9CBBEA69B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982076-EE57-43BB-86D6-69CD0784C0A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6013" cy="48720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265613" y="1600200"/>
            <a:ext cx="3657600" cy="48720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3002FD-4110-4096-942A-8EF72ADFDC1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93B398-FE36-475F-898A-07DE741E034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241263-DFE4-40F6-817E-365467C106D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198FC4-6924-49E9-9906-7769A529BE3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BA1FB7-FFFD-4E77-8D7A-F86B4D0D22D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DF3477-AA5A-487D-9A22-1B6C3EC3575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92974F-87A1-4F81-8766-E3ED7C7A84F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057900" y="274638"/>
            <a:ext cx="1865313" cy="619760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448300" cy="61976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E44629-8C60-453E-AFE0-C0B6A353C59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DBC658-5EE7-400A-85BA-793B30289FB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046FB1-75E0-4F89-8633-4B70FA9E270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3319E5-655F-4E1F-94E5-22B13C23752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6013" cy="48720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265613" y="1600200"/>
            <a:ext cx="3657600" cy="48720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A48575-3E3C-4ABC-883E-B94DC65D514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638C04-A8DF-43DE-AC07-11E4C0F3CED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011FB2-AEB3-48BF-BE53-A449E237604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1BBBB2-AD32-4991-B709-01933D7AF44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B46430-6372-4428-B7E9-AE7FD6C9661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AF571C-3CBF-4DD1-9C28-43BAFD36555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EFDBB-E853-4205-B3E3-7CB979FE844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057900" y="274638"/>
            <a:ext cx="1865313" cy="619760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448300" cy="61976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E8A7FC-1D5C-45DE-AFFD-4F1297E166B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60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slideLayout" Target="../slideLayouts/slideLayout264.xml"/><Relationship Id="rId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3.xml"/><Relationship Id="rId3" Type="http://schemas.openxmlformats.org/officeDocument/2006/relationships/slideLayout" Target="../slideLayouts/slideLayout278.xml"/><Relationship Id="rId7" Type="http://schemas.openxmlformats.org/officeDocument/2006/relationships/slideLayout" Target="../slideLayouts/slideLayout282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77.xml"/><Relationship Id="rId1" Type="http://schemas.openxmlformats.org/officeDocument/2006/relationships/slideLayout" Target="../slideLayouts/slideLayout276.xml"/><Relationship Id="rId6" Type="http://schemas.openxmlformats.org/officeDocument/2006/relationships/slideLayout" Target="../slideLayouts/slideLayout281.xml"/><Relationship Id="rId11" Type="http://schemas.openxmlformats.org/officeDocument/2006/relationships/slideLayout" Target="../slideLayouts/slideLayout286.xml"/><Relationship Id="rId5" Type="http://schemas.openxmlformats.org/officeDocument/2006/relationships/slideLayout" Target="../slideLayouts/slideLayout280.xml"/><Relationship Id="rId10" Type="http://schemas.openxmlformats.org/officeDocument/2006/relationships/slideLayout" Target="../slideLayouts/slideLayout285.xml"/><Relationship Id="rId4" Type="http://schemas.openxmlformats.org/officeDocument/2006/relationships/slideLayout" Target="../slideLayouts/slideLayout279.xml"/><Relationship Id="rId9" Type="http://schemas.openxmlformats.org/officeDocument/2006/relationships/slideLayout" Target="../slideLayouts/slideLayout284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4.xml"/><Relationship Id="rId3" Type="http://schemas.openxmlformats.org/officeDocument/2006/relationships/slideLayout" Target="../slideLayouts/slideLayout289.xml"/><Relationship Id="rId7" Type="http://schemas.openxmlformats.org/officeDocument/2006/relationships/slideLayout" Target="../slideLayouts/slideLayout293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88.xml"/><Relationship Id="rId1" Type="http://schemas.openxmlformats.org/officeDocument/2006/relationships/slideLayout" Target="../slideLayouts/slideLayout287.xml"/><Relationship Id="rId6" Type="http://schemas.openxmlformats.org/officeDocument/2006/relationships/slideLayout" Target="../slideLayouts/slideLayout292.xml"/><Relationship Id="rId11" Type="http://schemas.openxmlformats.org/officeDocument/2006/relationships/slideLayout" Target="../slideLayouts/slideLayout297.xml"/><Relationship Id="rId5" Type="http://schemas.openxmlformats.org/officeDocument/2006/relationships/slideLayout" Target="../slideLayouts/slideLayout291.xml"/><Relationship Id="rId10" Type="http://schemas.openxmlformats.org/officeDocument/2006/relationships/slideLayout" Target="../slideLayouts/slideLayout296.xml"/><Relationship Id="rId4" Type="http://schemas.openxmlformats.org/officeDocument/2006/relationships/slideLayout" Target="../slideLayouts/slideLayout290.xml"/><Relationship Id="rId9" Type="http://schemas.openxmlformats.org/officeDocument/2006/relationships/slideLayout" Target="../slideLayouts/slideLayout295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5.xml"/><Relationship Id="rId3" Type="http://schemas.openxmlformats.org/officeDocument/2006/relationships/slideLayout" Target="../slideLayouts/slideLayout300.xml"/><Relationship Id="rId7" Type="http://schemas.openxmlformats.org/officeDocument/2006/relationships/slideLayout" Target="../slideLayouts/slideLayout304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299.xml"/><Relationship Id="rId1" Type="http://schemas.openxmlformats.org/officeDocument/2006/relationships/slideLayout" Target="../slideLayouts/slideLayout298.xml"/><Relationship Id="rId6" Type="http://schemas.openxmlformats.org/officeDocument/2006/relationships/slideLayout" Target="../slideLayouts/slideLayout303.xml"/><Relationship Id="rId11" Type="http://schemas.openxmlformats.org/officeDocument/2006/relationships/slideLayout" Target="../slideLayouts/slideLayout308.xml"/><Relationship Id="rId5" Type="http://schemas.openxmlformats.org/officeDocument/2006/relationships/slideLayout" Target="../slideLayouts/slideLayout302.xml"/><Relationship Id="rId10" Type="http://schemas.openxmlformats.org/officeDocument/2006/relationships/slideLayout" Target="../slideLayouts/slideLayout307.xml"/><Relationship Id="rId4" Type="http://schemas.openxmlformats.org/officeDocument/2006/relationships/slideLayout" Target="../slideLayouts/slideLayout301.xml"/><Relationship Id="rId9" Type="http://schemas.openxmlformats.org/officeDocument/2006/relationships/slideLayout" Target="../slideLayouts/slideLayout306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6.xml"/><Relationship Id="rId3" Type="http://schemas.openxmlformats.org/officeDocument/2006/relationships/slideLayout" Target="../slideLayouts/slideLayout311.xml"/><Relationship Id="rId7" Type="http://schemas.openxmlformats.org/officeDocument/2006/relationships/slideLayout" Target="../slideLayouts/slideLayout315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10.xml"/><Relationship Id="rId1" Type="http://schemas.openxmlformats.org/officeDocument/2006/relationships/slideLayout" Target="../slideLayouts/slideLayout309.xml"/><Relationship Id="rId6" Type="http://schemas.openxmlformats.org/officeDocument/2006/relationships/slideLayout" Target="../slideLayouts/slideLayout314.xml"/><Relationship Id="rId11" Type="http://schemas.openxmlformats.org/officeDocument/2006/relationships/slideLayout" Target="../slideLayouts/slideLayout319.xml"/><Relationship Id="rId5" Type="http://schemas.openxmlformats.org/officeDocument/2006/relationships/slideLayout" Target="../slideLayouts/slideLayout313.xml"/><Relationship Id="rId10" Type="http://schemas.openxmlformats.org/officeDocument/2006/relationships/slideLayout" Target="../slideLayouts/slideLayout318.xml"/><Relationship Id="rId4" Type="http://schemas.openxmlformats.org/officeDocument/2006/relationships/slideLayout" Target="../slideLayouts/slideLayout312.xml"/><Relationship Id="rId9" Type="http://schemas.openxmlformats.org/officeDocument/2006/relationships/slideLayout" Target="../slideLayouts/slideLayout317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7.xml"/><Relationship Id="rId3" Type="http://schemas.openxmlformats.org/officeDocument/2006/relationships/slideLayout" Target="../slideLayouts/slideLayout322.xml"/><Relationship Id="rId7" Type="http://schemas.openxmlformats.org/officeDocument/2006/relationships/slideLayout" Target="../slideLayouts/slideLayout326.xml"/><Relationship Id="rId12" Type="http://schemas.openxmlformats.org/officeDocument/2006/relationships/theme" Target="../theme/theme30.xml"/><Relationship Id="rId2" Type="http://schemas.openxmlformats.org/officeDocument/2006/relationships/slideLayout" Target="../slideLayouts/slideLayout321.xml"/><Relationship Id="rId1" Type="http://schemas.openxmlformats.org/officeDocument/2006/relationships/slideLayout" Target="../slideLayouts/slideLayout320.xml"/><Relationship Id="rId6" Type="http://schemas.openxmlformats.org/officeDocument/2006/relationships/slideLayout" Target="../slideLayouts/slideLayout325.xml"/><Relationship Id="rId11" Type="http://schemas.openxmlformats.org/officeDocument/2006/relationships/slideLayout" Target="../slideLayouts/slideLayout330.xml"/><Relationship Id="rId5" Type="http://schemas.openxmlformats.org/officeDocument/2006/relationships/slideLayout" Target="../slideLayouts/slideLayout324.xml"/><Relationship Id="rId10" Type="http://schemas.openxmlformats.org/officeDocument/2006/relationships/slideLayout" Target="../slideLayouts/slideLayout329.xml"/><Relationship Id="rId4" Type="http://schemas.openxmlformats.org/officeDocument/2006/relationships/slideLayout" Target="../slideLayouts/slideLayout323.xml"/><Relationship Id="rId9" Type="http://schemas.openxmlformats.org/officeDocument/2006/relationships/slideLayout" Target="../slideLayouts/slideLayout328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8.xml"/><Relationship Id="rId3" Type="http://schemas.openxmlformats.org/officeDocument/2006/relationships/slideLayout" Target="../slideLayouts/slideLayout333.xml"/><Relationship Id="rId7" Type="http://schemas.openxmlformats.org/officeDocument/2006/relationships/slideLayout" Target="../slideLayouts/slideLayout337.xml"/><Relationship Id="rId12" Type="http://schemas.openxmlformats.org/officeDocument/2006/relationships/theme" Target="../theme/theme31.xml"/><Relationship Id="rId2" Type="http://schemas.openxmlformats.org/officeDocument/2006/relationships/slideLayout" Target="../slideLayouts/slideLayout332.xml"/><Relationship Id="rId1" Type="http://schemas.openxmlformats.org/officeDocument/2006/relationships/slideLayout" Target="../slideLayouts/slideLayout331.xml"/><Relationship Id="rId6" Type="http://schemas.openxmlformats.org/officeDocument/2006/relationships/slideLayout" Target="../slideLayouts/slideLayout336.xml"/><Relationship Id="rId11" Type="http://schemas.openxmlformats.org/officeDocument/2006/relationships/slideLayout" Target="../slideLayouts/slideLayout341.xml"/><Relationship Id="rId5" Type="http://schemas.openxmlformats.org/officeDocument/2006/relationships/slideLayout" Target="../slideLayouts/slideLayout335.xml"/><Relationship Id="rId10" Type="http://schemas.openxmlformats.org/officeDocument/2006/relationships/slideLayout" Target="../slideLayouts/slideLayout340.xml"/><Relationship Id="rId4" Type="http://schemas.openxmlformats.org/officeDocument/2006/relationships/slideLayout" Target="../slideLayouts/slideLayout334.xml"/><Relationship Id="rId9" Type="http://schemas.openxmlformats.org/officeDocument/2006/relationships/slideLayout" Target="../slideLayouts/slideLayout339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9.xml"/><Relationship Id="rId3" Type="http://schemas.openxmlformats.org/officeDocument/2006/relationships/slideLayout" Target="../slideLayouts/slideLayout344.xml"/><Relationship Id="rId7" Type="http://schemas.openxmlformats.org/officeDocument/2006/relationships/slideLayout" Target="../slideLayouts/slideLayout348.xml"/><Relationship Id="rId12" Type="http://schemas.openxmlformats.org/officeDocument/2006/relationships/theme" Target="../theme/theme32.xml"/><Relationship Id="rId2" Type="http://schemas.openxmlformats.org/officeDocument/2006/relationships/slideLayout" Target="../slideLayouts/slideLayout343.xml"/><Relationship Id="rId1" Type="http://schemas.openxmlformats.org/officeDocument/2006/relationships/slideLayout" Target="../slideLayouts/slideLayout342.xml"/><Relationship Id="rId6" Type="http://schemas.openxmlformats.org/officeDocument/2006/relationships/slideLayout" Target="../slideLayouts/slideLayout347.xml"/><Relationship Id="rId11" Type="http://schemas.openxmlformats.org/officeDocument/2006/relationships/slideLayout" Target="../slideLayouts/slideLayout352.xml"/><Relationship Id="rId5" Type="http://schemas.openxmlformats.org/officeDocument/2006/relationships/slideLayout" Target="../slideLayouts/slideLayout346.xml"/><Relationship Id="rId10" Type="http://schemas.openxmlformats.org/officeDocument/2006/relationships/slideLayout" Target="../slideLayouts/slideLayout351.xml"/><Relationship Id="rId4" Type="http://schemas.openxmlformats.org/officeDocument/2006/relationships/slideLayout" Target="../slideLayouts/slideLayout345.xml"/><Relationship Id="rId9" Type="http://schemas.openxmlformats.org/officeDocument/2006/relationships/slideLayout" Target="../slideLayouts/slideLayout350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0.xml"/><Relationship Id="rId3" Type="http://schemas.openxmlformats.org/officeDocument/2006/relationships/slideLayout" Target="../slideLayouts/slideLayout355.xml"/><Relationship Id="rId7" Type="http://schemas.openxmlformats.org/officeDocument/2006/relationships/slideLayout" Target="../slideLayouts/slideLayout359.xml"/><Relationship Id="rId12" Type="http://schemas.openxmlformats.org/officeDocument/2006/relationships/theme" Target="../theme/theme33.xml"/><Relationship Id="rId2" Type="http://schemas.openxmlformats.org/officeDocument/2006/relationships/slideLayout" Target="../slideLayouts/slideLayout354.xml"/><Relationship Id="rId1" Type="http://schemas.openxmlformats.org/officeDocument/2006/relationships/slideLayout" Target="../slideLayouts/slideLayout353.xml"/><Relationship Id="rId6" Type="http://schemas.openxmlformats.org/officeDocument/2006/relationships/slideLayout" Target="../slideLayouts/slideLayout358.xml"/><Relationship Id="rId11" Type="http://schemas.openxmlformats.org/officeDocument/2006/relationships/slideLayout" Target="../slideLayouts/slideLayout363.xml"/><Relationship Id="rId5" Type="http://schemas.openxmlformats.org/officeDocument/2006/relationships/slideLayout" Target="../slideLayouts/slideLayout357.xml"/><Relationship Id="rId10" Type="http://schemas.openxmlformats.org/officeDocument/2006/relationships/slideLayout" Target="../slideLayouts/slideLayout362.xml"/><Relationship Id="rId4" Type="http://schemas.openxmlformats.org/officeDocument/2006/relationships/slideLayout" Target="../slideLayouts/slideLayout356.xml"/><Relationship Id="rId9" Type="http://schemas.openxmlformats.org/officeDocument/2006/relationships/slideLayout" Target="../slideLayouts/slideLayout361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1.xml"/><Relationship Id="rId3" Type="http://schemas.openxmlformats.org/officeDocument/2006/relationships/slideLayout" Target="../slideLayouts/slideLayout366.xml"/><Relationship Id="rId7" Type="http://schemas.openxmlformats.org/officeDocument/2006/relationships/slideLayout" Target="../slideLayouts/slideLayout370.xml"/><Relationship Id="rId12" Type="http://schemas.openxmlformats.org/officeDocument/2006/relationships/theme" Target="../theme/theme34.xml"/><Relationship Id="rId2" Type="http://schemas.openxmlformats.org/officeDocument/2006/relationships/slideLayout" Target="../slideLayouts/slideLayout365.xml"/><Relationship Id="rId1" Type="http://schemas.openxmlformats.org/officeDocument/2006/relationships/slideLayout" Target="../slideLayouts/slideLayout364.xml"/><Relationship Id="rId6" Type="http://schemas.openxmlformats.org/officeDocument/2006/relationships/slideLayout" Target="../slideLayouts/slideLayout369.xml"/><Relationship Id="rId11" Type="http://schemas.openxmlformats.org/officeDocument/2006/relationships/slideLayout" Target="../slideLayouts/slideLayout374.xml"/><Relationship Id="rId5" Type="http://schemas.openxmlformats.org/officeDocument/2006/relationships/slideLayout" Target="../slideLayouts/slideLayout368.xml"/><Relationship Id="rId10" Type="http://schemas.openxmlformats.org/officeDocument/2006/relationships/slideLayout" Target="../slideLayouts/slideLayout373.xml"/><Relationship Id="rId4" Type="http://schemas.openxmlformats.org/officeDocument/2006/relationships/slideLayout" Target="../slideLayouts/slideLayout367.xml"/><Relationship Id="rId9" Type="http://schemas.openxmlformats.org/officeDocument/2006/relationships/slideLayout" Target="../slideLayouts/slideLayout372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2.xml"/><Relationship Id="rId3" Type="http://schemas.openxmlformats.org/officeDocument/2006/relationships/slideLayout" Target="../slideLayouts/slideLayout377.xml"/><Relationship Id="rId7" Type="http://schemas.openxmlformats.org/officeDocument/2006/relationships/slideLayout" Target="../slideLayouts/slideLayout381.xml"/><Relationship Id="rId12" Type="http://schemas.openxmlformats.org/officeDocument/2006/relationships/theme" Target="../theme/theme35.xml"/><Relationship Id="rId2" Type="http://schemas.openxmlformats.org/officeDocument/2006/relationships/slideLayout" Target="../slideLayouts/slideLayout376.xml"/><Relationship Id="rId1" Type="http://schemas.openxmlformats.org/officeDocument/2006/relationships/slideLayout" Target="../slideLayouts/slideLayout375.xml"/><Relationship Id="rId6" Type="http://schemas.openxmlformats.org/officeDocument/2006/relationships/slideLayout" Target="../slideLayouts/slideLayout380.xml"/><Relationship Id="rId11" Type="http://schemas.openxmlformats.org/officeDocument/2006/relationships/slideLayout" Target="../slideLayouts/slideLayout385.xml"/><Relationship Id="rId5" Type="http://schemas.openxmlformats.org/officeDocument/2006/relationships/slideLayout" Target="../slideLayouts/slideLayout379.xml"/><Relationship Id="rId10" Type="http://schemas.openxmlformats.org/officeDocument/2006/relationships/slideLayout" Target="../slideLayouts/slideLayout384.xml"/><Relationship Id="rId4" Type="http://schemas.openxmlformats.org/officeDocument/2006/relationships/slideLayout" Target="../slideLayouts/slideLayout378.xml"/><Relationship Id="rId9" Type="http://schemas.openxmlformats.org/officeDocument/2006/relationships/slideLayout" Target="../slideLayouts/slideLayout383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3.xml"/><Relationship Id="rId3" Type="http://schemas.openxmlformats.org/officeDocument/2006/relationships/slideLayout" Target="../slideLayouts/slideLayout388.xml"/><Relationship Id="rId7" Type="http://schemas.openxmlformats.org/officeDocument/2006/relationships/slideLayout" Target="../slideLayouts/slideLayout392.xml"/><Relationship Id="rId12" Type="http://schemas.openxmlformats.org/officeDocument/2006/relationships/theme" Target="../theme/theme36.xml"/><Relationship Id="rId2" Type="http://schemas.openxmlformats.org/officeDocument/2006/relationships/slideLayout" Target="../slideLayouts/slideLayout387.xml"/><Relationship Id="rId1" Type="http://schemas.openxmlformats.org/officeDocument/2006/relationships/slideLayout" Target="../slideLayouts/slideLayout386.xml"/><Relationship Id="rId6" Type="http://schemas.openxmlformats.org/officeDocument/2006/relationships/slideLayout" Target="../slideLayouts/slideLayout391.xml"/><Relationship Id="rId11" Type="http://schemas.openxmlformats.org/officeDocument/2006/relationships/slideLayout" Target="../slideLayouts/slideLayout396.xml"/><Relationship Id="rId5" Type="http://schemas.openxmlformats.org/officeDocument/2006/relationships/slideLayout" Target="../slideLayouts/slideLayout390.xml"/><Relationship Id="rId10" Type="http://schemas.openxmlformats.org/officeDocument/2006/relationships/slideLayout" Target="../slideLayouts/slideLayout395.xml"/><Relationship Id="rId4" Type="http://schemas.openxmlformats.org/officeDocument/2006/relationships/slideLayout" Target="../slideLayouts/slideLayout389.xml"/><Relationship Id="rId9" Type="http://schemas.openxmlformats.org/officeDocument/2006/relationships/slideLayout" Target="../slideLayouts/slideLayout39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8013" cy="488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080125"/>
            <a:ext cx="2241550" cy="9159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cs typeface="Arial Unicode MS" charset="0"/>
              </a:defRPr>
            </a:lvl1pPr>
          </a:lstStyle>
          <a:p>
            <a:pPr>
              <a:defRPr/>
            </a:pPr>
            <a:r>
              <a:rPr lang="fr-FR"/>
              <a:t>14/09/2011 – Assemblée Générale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2700338" y="5943600"/>
            <a:ext cx="5973762" cy="11890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cs typeface="Arial Unicode MS" charset="0"/>
              </a:defRPr>
            </a:lvl1pPr>
          </a:lstStyle>
          <a:p>
            <a:pPr>
              <a:defRPr/>
            </a:pPr>
            <a:r>
              <a:rPr lang="fr-FR"/>
              <a:t/>
            </a:r>
            <a:br>
              <a:rPr lang="fr-FR"/>
            </a:br>
            <a:r>
              <a:rPr lang="fr-FR"/>
              <a:t>Association d’étude pour l’agence de financement des collectivités locales</a:t>
            </a:r>
          </a:p>
          <a:p>
            <a:pPr>
              <a:defRPr/>
            </a:pPr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82" r:id="rId1"/>
    <p:sldLayoutId id="2147484983" r:id="rId2"/>
    <p:sldLayoutId id="2147484984" r:id="rId3"/>
    <p:sldLayoutId id="2147484985" r:id="rId4"/>
    <p:sldLayoutId id="2147484986" r:id="rId5"/>
    <p:sldLayoutId id="2147484987" r:id="rId6"/>
    <p:sldLayoutId id="2147484988" r:id="rId7"/>
    <p:sldLayoutId id="2147484989" r:id="rId8"/>
    <p:sldLayoutId id="2147484990" r:id="rId9"/>
    <p:sldLayoutId id="2147484991" r:id="rId10"/>
    <p:sldLayoutId id="2147484992" r:id="rId11"/>
  </p:sldLayoutIdLst>
  <p:hf sldNum="0" hdr="0"/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74625"/>
            <a:ext cx="8228013" cy="1341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706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23013"/>
            <a:ext cx="2132013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46800" rIns="0" bIns="46800" numCol="1" anchor="b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</a:tabLst>
              <a:defRPr sz="1200">
                <a:solidFill>
                  <a:srgbClr val="BCBCBC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r>
              <a:rPr lang="fr-FR"/>
              <a:t>14/09/2011 – Assemblée Générale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5957888"/>
            <a:ext cx="2894013" cy="822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46800" rIns="0" bIns="46800" numCol="1" anchor="b" anchorCtr="0" compatLnSpc="1">
            <a:prstTxWarp prst="textNoShape">
              <a:avLst/>
            </a:prstTxWarp>
          </a:bodyPr>
          <a:lstStyle>
            <a:lvl1pPr algn="ctr"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 b="1" i="1">
                <a:solidFill>
                  <a:srgbClr val="BCBCBC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r>
              <a:rPr lang="fr-FR"/>
              <a:t/>
            </a:r>
            <a:br>
              <a:rPr lang="fr-FR"/>
            </a:br>
            <a:r>
              <a:rPr lang="fr-FR">
                <a:solidFill>
                  <a:srgbClr val="AF1D1D"/>
                </a:solidFill>
              </a:rPr>
              <a:t>Association d’étude</a:t>
            </a:r>
            <a:r>
              <a:rPr lang="fr-FR"/>
              <a:t> </a:t>
            </a:r>
            <a:r>
              <a:rPr lang="fr-FR">
                <a:solidFill>
                  <a:srgbClr val="000000"/>
                </a:solidFill>
              </a:rPr>
              <a:t>pour l’</a:t>
            </a:r>
            <a:r>
              <a:rPr lang="fr-FR">
                <a:solidFill>
                  <a:srgbClr val="DE8972"/>
                </a:solidFill>
              </a:rPr>
              <a:t>agence de financement </a:t>
            </a:r>
            <a:r>
              <a:rPr lang="fr-FR">
                <a:solidFill>
                  <a:srgbClr val="000000"/>
                </a:solidFill>
              </a:rPr>
              <a:t>des</a:t>
            </a:r>
            <a:r>
              <a:rPr lang="fr-FR"/>
              <a:t> collectivités locales</a:t>
            </a:r>
          </a:p>
          <a:p>
            <a:pPr>
              <a:defRPr/>
            </a:pPr>
            <a:endParaRPr lang="fr-FR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924800" y="6416675"/>
            <a:ext cx="760413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46800" rIns="0" bIns="46800" numCol="1" anchor="b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723900" algn="l"/>
              </a:tabLst>
              <a:defRPr sz="1200">
                <a:solidFill>
                  <a:srgbClr val="BCBCBC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fld id="{89696046-1DF0-4DF2-BACA-23B4CDEFD665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45" r:id="rId1"/>
    <p:sldLayoutId id="2147485346" r:id="rId2"/>
    <p:sldLayoutId id="2147485347" r:id="rId3"/>
    <p:sldLayoutId id="2147485348" r:id="rId4"/>
    <p:sldLayoutId id="2147485349" r:id="rId5"/>
    <p:sldLayoutId id="2147485350" r:id="rId6"/>
    <p:sldLayoutId id="2147485351" r:id="rId7"/>
    <p:sldLayoutId id="2147485352" r:id="rId8"/>
    <p:sldLayoutId id="2147485353" r:id="rId9"/>
    <p:sldLayoutId id="2147485354" r:id="rId10"/>
    <p:sldLayoutId id="2147485355" r:id="rId11"/>
  </p:sldLayoutIdLst>
  <p:hf sldNum="0" hdr="0"/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FFFFFF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5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200">
          <a:solidFill>
            <a:srgbClr val="FFFFFF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Line 1"/>
          <p:cNvSpPr>
            <a:spLocks noChangeShapeType="1"/>
          </p:cNvSpPr>
          <p:nvPr/>
        </p:nvSpPr>
        <p:spPr bwMode="auto">
          <a:xfrm>
            <a:off x="8763000" y="0"/>
            <a:ext cx="1588" cy="6858000"/>
          </a:xfrm>
          <a:prstGeom prst="line">
            <a:avLst/>
          </a:prstGeom>
          <a:noFill/>
          <a:ln w="38160">
            <a:solidFill>
              <a:srgbClr val="FEC3AE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7466013" cy="11414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7466013" cy="48720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8824913" y="268288"/>
            <a:ext cx="2009775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723900" algn="l"/>
                <a:tab pos="1447800" algn="l"/>
              </a:tabLst>
              <a:defRPr sz="1200">
                <a:solidFill>
                  <a:srgbClr val="575F6D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r>
              <a:rPr lang="fr-FR"/>
              <a:t>14/09/2011 – Assemblée Générale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9001125" y="2319338"/>
            <a:ext cx="3198813" cy="822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 b="1" i="1">
                <a:solidFill>
                  <a:srgbClr val="575F6D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r>
              <a:rPr lang="fr-FR"/>
              <a:t/>
            </a:r>
            <a:br>
              <a:rPr lang="fr-FR"/>
            </a:br>
            <a:r>
              <a:rPr lang="fr-FR">
                <a:solidFill>
                  <a:srgbClr val="AF1D1D"/>
                </a:solidFill>
              </a:rPr>
              <a:t>Association d’étude</a:t>
            </a:r>
            <a:r>
              <a:rPr lang="fr-FR"/>
              <a:t> </a:t>
            </a:r>
            <a:r>
              <a:rPr lang="fr-FR">
                <a:solidFill>
                  <a:srgbClr val="000000"/>
                </a:solidFill>
              </a:rPr>
              <a:t>pour l’</a:t>
            </a:r>
            <a:r>
              <a:rPr lang="fr-FR">
                <a:solidFill>
                  <a:srgbClr val="DE8972"/>
                </a:solidFill>
              </a:rPr>
              <a:t>agence de financement </a:t>
            </a:r>
            <a:r>
              <a:rPr lang="fr-FR">
                <a:solidFill>
                  <a:srgbClr val="000000"/>
                </a:solidFill>
              </a:rPr>
              <a:t>des</a:t>
            </a:r>
            <a:r>
              <a:rPr lang="fr-FR"/>
              <a:t> collectivités locales</a:t>
            </a:r>
          </a:p>
          <a:p>
            <a:pPr>
              <a:defRPr/>
            </a:pPr>
            <a:endParaRPr lang="fr-FR"/>
          </a:p>
        </p:txBody>
      </p:sp>
      <p:sp>
        <p:nvSpPr>
          <p:cNvPr id="3078" name="Line 6"/>
          <p:cNvSpPr>
            <a:spLocks noChangeShapeType="1"/>
          </p:cNvSpPr>
          <p:nvPr/>
        </p:nvSpPr>
        <p:spPr bwMode="auto">
          <a:xfrm>
            <a:off x="76200" y="0"/>
            <a:ext cx="1588" cy="6858000"/>
          </a:xfrm>
          <a:prstGeom prst="line">
            <a:avLst/>
          </a:prstGeom>
          <a:noFill/>
          <a:ln w="57240">
            <a:solidFill>
              <a:srgbClr val="FEC3AE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079" name="Line 7"/>
          <p:cNvSpPr>
            <a:spLocks noChangeShapeType="1"/>
          </p:cNvSpPr>
          <p:nvPr/>
        </p:nvSpPr>
        <p:spPr bwMode="auto">
          <a:xfrm>
            <a:off x="8991600" y="0"/>
            <a:ext cx="1588" cy="6858000"/>
          </a:xfrm>
          <a:prstGeom prst="line">
            <a:avLst/>
          </a:prstGeom>
          <a:noFill/>
          <a:ln w="19080">
            <a:solidFill>
              <a:srgbClr val="FE8637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rgbClr val="FEC3AE">
              <a:alpha val="87000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3081" name="Line 9"/>
          <p:cNvSpPr>
            <a:spLocks noChangeShapeType="1"/>
          </p:cNvSpPr>
          <p:nvPr/>
        </p:nvSpPr>
        <p:spPr bwMode="auto">
          <a:xfrm>
            <a:off x="8915400" y="0"/>
            <a:ext cx="1588" cy="6858000"/>
          </a:xfrm>
          <a:prstGeom prst="line">
            <a:avLst/>
          </a:prstGeom>
          <a:noFill/>
          <a:ln w="9360">
            <a:solidFill>
              <a:srgbClr val="FE8637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082" name="Oval 10"/>
          <p:cNvSpPr>
            <a:spLocks noChangeArrowheads="1"/>
          </p:cNvSpPr>
          <p:nvPr/>
        </p:nvSpPr>
        <p:spPr bwMode="auto">
          <a:xfrm>
            <a:off x="8156575" y="5715000"/>
            <a:ext cx="549275" cy="549275"/>
          </a:xfrm>
          <a:prstGeom prst="ellipse">
            <a:avLst/>
          </a:prstGeom>
          <a:solidFill>
            <a:srgbClr val="FE8637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sldNum"/>
          </p:nvPr>
        </p:nvSpPr>
        <p:spPr bwMode="auto">
          <a:xfrm>
            <a:off x="8129588" y="5734050"/>
            <a:ext cx="608012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ctr">
              <a:buClrTx/>
              <a:buFontTx/>
              <a:buNone/>
              <a:defRPr sz="1400" b="1">
                <a:solidFill>
                  <a:srgbClr val="FFFFFF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fld id="{6DC0F578-EB6B-47D8-82B3-423615AF04A1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56" r:id="rId1"/>
    <p:sldLayoutId id="2147485357" r:id="rId2"/>
    <p:sldLayoutId id="2147485358" r:id="rId3"/>
    <p:sldLayoutId id="2147485359" r:id="rId4"/>
    <p:sldLayoutId id="2147485360" r:id="rId5"/>
    <p:sldLayoutId id="2147485361" r:id="rId6"/>
    <p:sldLayoutId id="2147485362" r:id="rId7"/>
    <p:sldLayoutId id="2147485363" r:id="rId8"/>
    <p:sldLayoutId id="2147485364" r:id="rId9"/>
    <p:sldLayoutId id="2147485365" r:id="rId10"/>
    <p:sldLayoutId id="2147485366" r:id="rId11"/>
  </p:sldLayoutIdLst>
  <p:hf sldNum="0" hdr="0"/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525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1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8013" cy="488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241550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  <a:tab pos="2171700" algn="l"/>
              </a:tabLst>
              <a:defRPr sz="1200">
                <a:solidFill>
                  <a:srgbClr val="000000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2700338" y="6356350"/>
            <a:ext cx="597535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2013" cy="463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fld id="{5B9D5BE9-94B4-42A5-A3BE-F841DAD863C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93" r:id="rId1"/>
    <p:sldLayoutId id="2147484994" r:id="rId2"/>
    <p:sldLayoutId id="2147484995" r:id="rId3"/>
    <p:sldLayoutId id="2147484996" r:id="rId4"/>
    <p:sldLayoutId id="2147484997" r:id="rId5"/>
    <p:sldLayoutId id="2147484998" r:id="rId6"/>
    <p:sldLayoutId id="2147484999" r:id="rId7"/>
    <p:sldLayoutId id="2147485000" r:id="rId8"/>
    <p:sldLayoutId id="2147485001" r:id="rId9"/>
    <p:sldLayoutId id="2147485002" r:id="rId10"/>
    <p:sldLayoutId id="2147485003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8013" cy="488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241550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  <a:tab pos="2171700" algn="l"/>
              </a:tabLst>
              <a:defRPr sz="1200">
                <a:solidFill>
                  <a:srgbClr val="000000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2700338" y="6356350"/>
            <a:ext cx="597535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2013" cy="463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fld id="{C6382193-64FE-4E82-AE92-DCBDDCCB4BF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04" r:id="rId1"/>
    <p:sldLayoutId id="2147485005" r:id="rId2"/>
    <p:sldLayoutId id="2147485006" r:id="rId3"/>
    <p:sldLayoutId id="2147485007" r:id="rId4"/>
    <p:sldLayoutId id="2147485008" r:id="rId5"/>
    <p:sldLayoutId id="2147485009" r:id="rId6"/>
    <p:sldLayoutId id="2147485010" r:id="rId7"/>
    <p:sldLayoutId id="2147485011" r:id="rId8"/>
    <p:sldLayoutId id="2147485012" r:id="rId9"/>
    <p:sldLayoutId id="2147485013" r:id="rId10"/>
    <p:sldLayoutId id="2147485014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8013" cy="488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241550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  <a:tab pos="2171700" algn="l"/>
              </a:tabLst>
              <a:defRPr sz="1200">
                <a:solidFill>
                  <a:srgbClr val="000000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700338" y="6356350"/>
            <a:ext cx="597535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2013" cy="463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fld id="{B5711713-1AC3-4414-A86D-4B1DE5DC643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15" r:id="rId1"/>
    <p:sldLayoutId id="2147485016" r:id="rId2"/>
    <p:sldLayoutId id="2147485017" r:id="rId3"/>
    <p:sldLayoutId id="2147485018" r:id="rId4"/>
    <p:sldLayoutId id="2147485019" r:id="rId5"/>
    <p:sldLayoutId id="2147485020" r:id="rId6"/>
    <p:sldLayoutId id="2147485021" r:id="rId7"/>
    <p:sldLayoutId id="2147485022" r:id="rId8"/>
    <p:sldLayoutId id="2147485023" r:id="rId9"/>
    <p:sldLayoutId id="2147485024" r:id="rId10"/>
    <p:sldLayoutId id="2147485025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8013" cy="488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241550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  <a:tab pos="2171700" algn="l"/>
              </a:tabLst>
              <a:defRPr sz="1200">
                <a:solidFill>
                  <a:srgbClr val="000000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2700338" y="6356350"/>
            <a:ext cx="597535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2013" cy="463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fld id="{6AC7EDB5-97E9-4C40-8445-B71E1A426AF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26" r:id="rId1"/>
    <p:sldLayoutId id="2147485027" r:id="rId2"/>
    <p:sldLayoutId id="2147485028" r:id="rId3"/>
    <p:sldLayoutId id="2147485029" r:id="rId4"/>
    <p:sldLayoutId id="2147485030" r:id="rId5"/>
    <p:sldLayoutId id="2147485031" r:id="rId6"/>
    <p:sldLayoutId id="2147485032" r:id="rId7"/>
    <p:sldLayoutId id="2147485033" r:id="rId8"/>
    <p:sldLayoutId id="2147485034" r:id="rId9"/>
    <p:sldLayoutId id="2147485035" r:id="rId10"/>
    <p:sldLayoutId id="2147485036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8013" cy="488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241550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  <a:tab pos="2171700" algn="l"/>
              </a:tabLst>
              <a:defRPr sz="1200">
                <a:solidFill>
                  <a:srgbClr val="000000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700338" y="6356350"/>
            <a:ext cx="597535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2013" cy="463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fld id="{443A3398-1300-4677-A434-756BE30DE7D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37" r:id="rId1"/>
    <p:sldLayoutId id="2147485038" r:id="rId2"/>
    <p:sldLayoutId id="2147485039" r:id="rId3"/>
    <p:sldLayoutId id="2147485040" r:id="rId4"/>
    <p:sldLayoutId id="2147485041" r:id="rId5"/>
    <p:sldLayoutId id="2147485042" r:id="rId6"/>
    <p:sldLayoutId id="2147485043" r:id="rId7"/>
    <p:sldLayoutId id="2147485044" r:id="rId8"/>
    <p:sldLayoutId id="2147485045" r:id="rId9"/>
    <p:sldLayoutId id="2147485046" r:id="rId10"/>
    <p:sldLayoutId id="2147485047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8013" cy="488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241550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  <a:tab pos="2171700" algn="l"/>
              </a:tabLst>
              <a:defRPr sz="1200">
                <a:solidFill>
                  <a:srgbClr val="000000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2700338" y="6356350"/>
            <a:ext cx="597535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2013" cy="463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fld id="{E75A2F92-F438-4CB0-AB85-DADDE89EA34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48" r:id="rId1"/>
    <p:sldLayoutId id="2147485049" r:id="rId2"/>
    <p:sldLayoutId id="2147485050" r:id="rId3"/>
    <p:sldLayoutId id="2147485051" r:id="rId4"/>
    <p:sldLayoutId id="2147485052" r:id="rId5"/>
    <p:sldLayoutId id="2147485053" r:id="rId6"/>
    <p:sldLayoutId id="2147485054" r:id="rId7"/>
    <p:sldLayoutId id="2147485055" r:id="rId8"/>
    <p:sldLayoutId id="2147485056" r:id="rId9"/>
    <p:sldLayoutId id="2147485057" r:id="rId10"/>
    <p:sldLayoutId id="2147485058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8013" cy="488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241550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  <a:tab pos="2171700" algn="l"/>
              </a:tabLst>
              <a:defRPr sz="1200">
                <a:solidFill>
                  <a:srgbClr val="000000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2700338" y="6356350"/>
            <a:ext cx="597535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2013" cy="463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fld id="{BC69C119-A394-4020-89F1-EA7119B00C0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59" r:id="rId1"/>
    <p:sldLayoutId id="2147485060" r:id="rId2"/>
    <p:sldLayoutId id="2147485061" r:id="rId3"/>
    <p:sldLayoutId id="2147485062" r:id="rId4"/>
    <p:sldLayoutId id="2147485063" r:id="rId5"/>
    <p:sldLayoutId id="2147485064" r:id="rId6"/>
    <p:sldLayoutId id="2147485065" r:id="rId7"/>
    <p:sldLayoutId id="2147485066" r:id="rId8"/>
    <p:sldLayoutId id="2147485067" r:id="rId9"/>
    <p:sldLayoutId id="2147485068" r:id="rId10"/>
    <p:sldLayoutId id="2147485069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8013" cy="488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241550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  <a:tab pos="2171700" algn="l"/>
              </a:tabLst>
              <a:defRPr sz="1200">
                <a:solidFill>
                  <a:srgbClr val="000000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2700338" y="6356350"/>
            <a:ext cx="597535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2013" cy="463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fld id="{1C17B367-81A6-4B39-844C-EA51BA28E1A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70" r:id="rId1"/>
    <p:sldLayoutId id="2147485071" r:id="rId2"/>
    <p:sldLayoutId id="2147485072" r:id="rId3"/>
    <p:sldLayoutId id="2147485073" r:id="rId4"/>
    <p:sldLayoutId id="2147485074" r:id="rId5"/>
    <p:sldLayoutId id="2147485075" r:id="rId6"/>
    <p:sldLayoutId id="2147485076" r:id="rId7"/>
    <p:sldLayoutId id="2147485077" r:id="rId8"/>
    <p:sldLayoutId id="2147485078" r:id="rId9"/>
    <p:sldLayoutId id="2147485079" r:id="rId10"/>
    <p:sldLayoutId id="2147485080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8013" cy="488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241550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  <a:tab pos="2171700" algn="l"/>
              </a:tabLst>
              <a:defRPr sz="1200">
                <a:solidFill>
                  <a:srgbClr val="000000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2700338" y="6356350"/>
            <a:ext cx="597535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2013" cy="463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fld id="{2275145B-6FB1-49E0-B54A-A23E537A2CA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81" r:id="rId1"/>
    <p:sldLayoutId id="2147485082" r:id="rId2"/>
    <p:sldLayoutId id="2147485083" r:id="rId3"/>
    <p:sldLayoutId id="2147485084" r:id="rId4"/>
    <p:sldLayoutId id="2147485085" r:id="rId5"/>
    <p:sldLayoutId id="2147485086" r:id="rId6"/>
    <p:sldLayoutId id="2147485087" r:id="rId7"/>
    <p:sldLayoutId id="2147485088" r:id="rId8"/>
    <p:sldLayoutId id="2147485089" r:id="rId9"/>
    <p:sldLayoutId id="2147485090" r:id="rId10"/>
    <p:sldLayoutId id="2147485091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8013" cy="488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241550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  <a:tab pos="2171700" algn="l"/>
              </a:tabLst>
              <a:defRPr sz="1200">
                <a:solidFill>
                  <a:srgbClr val="000000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2700338" y="6356350"/>
            <a:ext cx="597535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2013" cy="463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fld id="{31B61239-44BE-4784-84ED-7A362F04579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92" r:id="rId1"/>
    <p:sldLayoutId id="2147485093" r:id="rId2"/>
    <p:sldLayoutId id="2147485094" r:id="rId3"/>
    <p:sldLayoutId id="2147485095" r:id="rId4"/>
    <p:sldLayoutId id="2147485096" r:id="rId5"/>
    <p:sldLayoutId id="2147485097" r:id="rId6"/>
    <p:sldLayoutId id="2147485098" r:id="rId7"/>
    <p:sldLayoutId id="2147485099" r:id="rId8"/>
    <p:sldLayoutId id="2147485100" r:id="rId9"/>
    <p:sldLayoutId id="2147485101" r:id="rId10"/>
    <p:sldLayoutId id="2147485102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8013" cy="488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241550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  <a:tab pos="2171700" algn="l"/>
              </a:tabLst>
              <a:defRPr sz="1200">
                <a:solidFill>
                  <a:srgbClr val="000000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2700338" y="6356350"/>
            <a:ext cx="597535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2013" cy="463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fld id="{517A4DF4-9936-4A19-8BA4-99834B93E21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03" r:id="rId1"/>
    <p:sldLayoutId id="2147485104" r:id="rId2"/>
    <p:sldLayoutId id="2147485105" r:id="rId3"/>
    <p:sldLayoutId id="2147485106" r:id="rId4"/>
    <p:sldLayoutId id="2147485107" r:id="rId5"/>
    <p:sldLayoutId id="2147485108" r:id="rId6"/>
    <p:sldLayoutId id="2147485109" r:id="rId7"/>
    <p:sldLayoutId id="2147485110" r:id="rId8"/>
    <p:sldLayoutId id="2147485111" r:id="rId9"/>
    <p:sldLayoutId id="2147485112" r:id="rId10"/>
    <p:sldLayoutId id="2147485113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Calibri" pitchFamily="32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74625"/>
            <a:ext cx="8228013" cy="1341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706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416675"/>
            <a:ext cx="2132013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46800" rIns="0" bIns="46800" numCol="1" anchor="b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</a:tabLst>
              <a:defRPr sz="1200">
                <a:solidFill>
                  <a:srgbClr val="BCBCBC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3124200" y="6416675"/>
            <a:ext cx="289560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924800" y="6416675"/>
            <a:ext cx="760413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46800" rIns="0" bIns="46800" numCol="1" anchor="b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723900" algn="l"/>
              </a:tabLst>
              <a:defRPr sz="1200">
                <a:solidFill>
                  <a:srgbClr val="BCBCBC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fld id="{98433F6F-CAC0-4ED3-AD42-1FB24717FEA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14" r:id="rId1"/>
    <p:sldLayoutId id="2147485115" r:id="rId2"/>
    <p:sldLayoutId id="2147485116" r:id="rId3"/>
    <p:sldLayoutId id="2147485117" r:id="rId4"/>
    <p:sldLayoutId id="2147485118" r:id="rId5"/>
    <p:sldLayoutId id="2147485119" r:id="rId6"/>
    <p:sldLayoutId id="2147485120" r:id="rId7"/>
    <p:sldLayoutId id="2147485121" r:id="rId8"/>
    <p:sldLayoutId id="2147485122" r:id="rId9"/>
    <p:sldLayoutId id="2147485123" r:id="rId10"/>
    <p:sldLayoutId id="2147485124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FFFFFF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5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200">
          <a:solidFill>
            <a:srgbClr val="FFFFFF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74625"/>
            <a:ext cx="8228013" cy="1341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706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416675"/>
            <a:ext cx="2132013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46800" rIns="0" bIns="46800" numCol="1" anchor="b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</a:tabLst>
              <a:defRPr sz="1200">
                <a:solidFill>
                  <a:srgbClr val="BCBCBC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3124200" y="6416675"/>
            <a:ext cx="289560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924800" y="6416675"/>
            <a:ext cx="760413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46800" rIns="0" bIns="46800" numCol="1" anchor="b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723900" algn="l"/>
              </a:tabLst>
              <a:defRPr sz="1200">
                <a:solidFill>
                  <a:srgbClr val="BCBCBC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fld id="{C01A5851-53D9-47EE-B91B-B552800ED54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25" r:id="rId1"/>
    <p:sldLayoutId id="2147485126" r:id="rId2"/>
    <p:sldLayoutId id="2147485127" r:id="rId3"/>
    <p:sldLayoutId id="2147485128" r:id="rId4"/>
    <p:sldLayoutId id="2147485129" r:id="rId5"/>
    <p:sldLayoutId id="2147485130" r:id="rId6"/>
    <p:sldLayoutId id="2147485131" r:id="rId7"/>
    <p:sldLayoutId id="2147485132" r:id="rId8"/>
    <p:sldLayoutId id="2147485133" r:id="rId9"/>
    <p:sldLayoutId id="2147485134" r:id="rId10"/>
    <p:sldLayoutId id="2147485135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FFFFFF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5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200">
          <a:solidFill>
            <a:srgbClr val="FFFFFF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74625"/>
            <a:ext cx="8228013" cy="1341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706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416675"/>
            <a:ext cx="2132013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46800" rIns="0" bIns="46800" numCol="1" anchor="b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</a:tabLst>
              <a:defRPr sz="1200">
                <a:solidFill>
                  <a:srgbClr val="BCBCBC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3124200" y="6416675"/>
            <a:ext cx="289560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924800" y="6416675"/>
            <a:ext cx="760413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46800" rIns="0" bIns="46800" numCol="1" anchor="b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723900" algn="l"/>
              </a:tabLst>
              <a:defRPr sz="1200">
                <a:solidFill>
                  <a:srgbClr val="BCBCBC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fld id="{42363158-6780-47B4-8518-43B31866FD8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36" r:id="rId1"/>
    <p:sldLayoutId id="2147485137" r:id="rId2"/>
    <p:sldLayoutId id="2147485138" r:id="rId3"/>
    <p:sldLayoutId id="2147485139" r:id="rId4"/>
    <p:sldLayoutId id="2147485140" r:id="rId5"/>
    <p:sldLayoutId id="2147485141" r:id="rId6"/>
    <p:sldLayoutId id="2147485142" r:id="rId7"/>
    <p:sldLayoutId id="2147485143" r:id="rId8"/>
    <p:sldLayoutId id="2147485144" r:id="rId9"/>
    <p:sldLayoutId id="2147485145" r:id="rId10"/>
    <p:sldLayoutId id="2147485146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FFFFFF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5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200">
          <a:solidFill>
            <a:srgbClr val="FFFFFF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74625"/>
            <a:ext cx="8228013" cy="1341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706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416675"/>
            <a:ext cx="2132013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46800" rIns="0" bIns="46800" numCol="1" anchor="b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</a:tabLst>
              <a:defRPr sz="1200">
                <a:solidFill>
                  <a:srgbClr val="BCBCBC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3124200" y="6416675"/>
            <a:ext cx="289560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924800" y="6416675"/>
            <a:ext cx="760413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46800" rIns="0" bIns="46800" numCol="1" anchor="b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723900" algn="l"/>
              </a:tabLst>
              <a:defRPr sz="1200">
                <a:solidFill>
                  <a:srgbClr val="BCBCBC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fld id="{0BF9D013-9B50-4625-9C65-882637DF7DC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7" r:id="rId1"/>
    <p:sldLayoutId id="2147485148" r:id="rId2"/>
    <p:sldLayoutId id="2147485149" r:id="rId3"/>
    <p:sldLayoutId id="2147485150" r:id="rId4"/>
    <p:sldLayoutId id="2147485151" r:id="rId5"/>
    <p:sldLayoutId id="2147485152" r:id="rId6"/>
    <p:sldLayoutId id="2147485153" r:id="rId7"/>
    <p:sldLayoutId id="2147485154" r:id="rId8"/>
    <p:sldLayoutId id="2147485155" r:id="rId9"/>
    <p:sldLayoutId id="2147485156" r:id="rId10"/>
    <p:sldLayoutId id="2147485157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FFFFFF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5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200">
          <a:solidFill>
            <a:srgbClr val="FFFFFF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74625"/>
            <a:ext cx="8228013" cy="1341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706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416675"/>
            <a:ext cx="2132013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46800" rIns="0" bIns="46800" numCol="1" anchor="b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</a:tabLst>
              <a:defRPr sz="1200">
                <a:solidFill>
                  <a:srgbClr val="BCBCBC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3124200" y="6416675"/>
            <a:ext cx="289560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924800" y="6416675"/>
            <a:ext cx="760413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46800" rIns="0" bIns="46800" numCol="1" anchor="b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723900" algn="l"/>
              </a:tabLst>
              <a:defRPr sz="1200">
                <a:solidFill>
                  <a:srgbClr val="BCBCBC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fld id="{BC1E7B3E-8D7E-4EA0-818F-33D92791D7D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58" r:id="rId1"/>
    <p:sldLayoutId id="2147485159" r:id="rId2"/>
    <p:sldLayoutId id="2147485160" r:id="rId3"/>
    <p:sldLayoutId id="2147485161" r:id="rId4"/>
    <p:sldLayoutId id="2147485162" r:id="rId5"/>
    <p:sldLayoutId id="2147485163" r:id="rId6"/>
    <p:sldLayoutId id="2147485164" r:id="rId7"/>
    <p:sldLayoutId id="2147485165" r:id="rId8"/>
    <p:sldLayoutId id="2147485166" r:id="rId9"/>
    <p:sldLayoutId id="2147485167" r:id="rId10"/>
    <p:sldLayoutId id="2147485168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FFFFFF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5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200">
          <a:solidFill>
            <a:srgbClr val="FFFFFF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74625"/>
            <a:ext cx="8228013" cy="1341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706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416675"/>
            <a:ext cx="2132013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46800" rIns="0" bIns="46800" numCol="1" anchor="b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</a:tabLst>
              <a:defRPr sz="1200">
                <a:solidFill>
                  <a:srgbClr val="BCBCBC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3124200" y="6416675"/>
            <a:ext cx="289560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924800" y="6416675"/>
            <a:ext cx="760413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46800" rIns="0" bIns="46800" numCol="1" anchor="b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723900" algn="l"/>
              </a:tabLst>
              <a:defRPr sz="1200">
                <a:solidFill>
                  <a:srgbClr val="BCBCBC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fld id="{830A9AE3-2354-49F4-8BE7-EC09420363A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69" r:id="rId1"/>
    <p:sldLayoutId id="2147485170" r:id="rId2"/>
    <p:sldLayoutId id="2147485171" r:id="rId3"/>
    <p:sldLayoutId id="2147485172" r:id="rId4"/>
    <p:sldLayoutId id="2147485173" r:id="rId5"/>
    <p:sldLayoutId id="2147485174" r:id="rId6"/>
    <p:sldLayoutId id="2147485175" r:id="rId7"/>
    <p:sldLayoutId id="2147485176" r:id="rId8"/>
    <p:sldLayoutId id="2147485177" r:id="rId9"/>
    <p:sldLayoutId id="2147485178" r:id="rId10"/>
    <p:sldLayoutId id="2147485179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FFFFFF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5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200">
          <a:solidFill>
            <a:srgbClr val="FFFFFF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74625"/>
            <a:ext cx="8228013" cy="1341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706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416675"/>
            <a:ext cx="2132013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46800" rIns="0" bIns="46800" numCol="1" anchor="b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</a:tabLst>
              <a:defRPr sz="1200">
                <a:solidFill>
                  <a:srgbClr val="BCBCBC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3124200" y="6416675"/>
            <a:ext cx="289560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924800" y="6416675"/>
            <a:ext cx="760413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46800" rIns="0" bIns="46800" numCol="1" anchor="b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723900" algn="l"/>
              </a:tabLst>
              <a:defRPr sz="1200">
                <a:solidFill>
                  <a:srgbClr val="BCBCBC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fld id="{5668CBA2-8B98-403E-85EA-CEB5E94A847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80" r:id="rId1"/>
    <p:sldLayoutId id="2147485181" r:id="rId2"/>
    <p:sldLayoutId id="2147485182" r:id="rId3"/>
    <p:sldLayoutId id="2147485183" r:id="rId4"/>
    <p:sldLayoutId id="2147485184" r:id="rId5"/>
    <p:sldLayoutId id="2147485185" r:id="rId6"/>
    <p:sldLayoutId id="2147485186" r:id="rId7"/>
    <p:sldLayoutId id="2147485187" r:id="rId8"/>
    <p:sldLayoutId id="2147485188" r:id="rId9"/>
    <p:sldLayoutId id="2147485189" r:id="rId10"/>
    <p:sldLayoutId id="2147485190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FFFFFF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5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200">
          <a:solidFill>
            <a:srgbClr val="FFFFFF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74625"/>
            <a:ext cx="8228013" cy="1341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706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416675"/>
            <a:ext cx="2132013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46800" rIns="0" bIns="46800" numCol="1" anchor="b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</a:tabLst>
              <a:defRPr sz="1200">
                <a:solidFill>
                  <a:srgbClr val="BCBCBC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3124200" y="6416675"/>
            <a:ext cx="289560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924800" y="6416675"/>
            <a:ext cx="760413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46800" rIns="0" bIns="46800" numCol="1" anchor="b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723900" algn="l"/>
              </a:tabLst>
              <a:defRPr sz="1200">
                <a:solidFill>
                  <a:srgbClr val="BCBCBC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fld id="{E9D421FE-83EE-4CF3-85BE-E31E89C0697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91" r:id="rId1"/>
    <p:sldLayoutId id="2147485192" r:id="rId2"/>
    <p:sldLayoutId id="2147485193" r:id="rId3"/>
    <p:sldLayoutId id="2147485194" r:id="rId4"/>
    <p:sldLayoutId id="2147485195" r:id="rId5"/>
    <p:sldLayoutId id="2147485196" r:id="rId6"/>
    <p:sldLayoutId id="2147485197" r:id="rId7"/>
    <p:sldLayoutId id="2147485198" r:id="rId8"/>
    <p:sldLayoutId id="2147485199" r:id="rId9"/>
    <p:sldLayoutId id="2147485200" r:id="rId10"/>
    <p:sldLayoutId id="2147485201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FFFFFF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5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200">
          <a:solidFill>
            <a:srgbClr val="FFFFFF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74625"/>
            <a:ext cx="8228013" cy="1341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706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416675"/>
            <a:ext cx="2132013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46800" rIns="0" bIns="46800" numCol="1" anchor="b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</a:tabLst>
              <a:defRPr sz="1200">
                <a:solidFill>
                  <a:srgbClr val="BCBCBC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3124200" y="6416675"/>
            <a:ext cx="289560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924800" y="6416675"/>
            <a:ext cx="760413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46800" rIns="0" bIns="46800" numCol="1" anchor="b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723900" algn="l"/>
              </a:tabLst>
              <a:defRPr sz="1200">
                <a:solidFill>
                  <a:srgbClr val="BCBCBC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fld id="{6381822C-C731-4325-BEED-643368ADFF5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02" r:id="rId1"/>
    <p:sldLayoutId id="2147485203" r:id="rId2"/>
    <p:sldLayoutId id="2147485204" r:id="rId3"/>
    <p:sldLayoutId id="2147485205" r:id="rId4"/>
    <p:sldLayoutId id="2147485206" r:id="rId5"/>
    <p:sldLayoutId id="2147485207" r:id="rId6"/>
    <p:sldLayoutId id="2147485208" r:id="rId7"/>
    <p:sldLayoutId id="2147485209" r:id="rId8"/>
    <p:sldLayoutId id="2147485210" r:id="rId9"/>
    <p:sldLayoutId id="2147485211" r:id="rId10"/>
    <p:sldLayoutId id="2147485212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FFFFFF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5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200">
          <a:solidFill>
            <a:srgbClr val="FFFFFF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74625"/>
            <a:ext cx="8228013" cy="1341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706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416675"/>
            <a:ext cx="2132013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46800" rIns="0" bIns="46800" numCol="1" anchor="b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</a:tabLst>
              <a:defRPr sz="1200">
                <a:solidFill>
                  <a:srgbClr val="BCBCBC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3124200" y="6416675"/>
            <a:ext cx="289560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924800" y="6416675"/>
            <a:ext cx="760413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46800" rIns="0" bIns="46800" numCol="1" anchor="b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723900" algn="l"/>
              </a:tabLst>
              <a:defRPr sz="1200">
                <a:solidFill>
                  <a:srgbClr val="BCBCBC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fld id="{BF7F5CD4-575B-41DA-9D78-86EAFF3D85F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13" r:id="rId1"/>
    <p:sldLayoutId id="2147485214" r:id="rId2"/>
    <p:sldLayoutId id="2147485215" r:id="rId3"/>
    <p:sldLayoutId id="2147485216" r:id="rId4"/>
    <p:sldLayoutId id="2147485217" r:id="rId5"/>
    <p:sldLayoutId id="2147485218" r:id="rId6"/>
    <p:sldLayoutId id="2147485219" r:id="rId7"/>
    <p:sldLayoutId id="2147485220" r:id="rId8"/>
    <p:sldLayoutId id="2147485221" r:id="rId9"/>
    <p:sldLayoutId id="2147485222" r:id="rId10"/>
    <p:sldLayoutId id="2147485223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FFFFFF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5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200">
          <a:solidFill>
            <a:srgbClr val="FFFFFF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74625"/>
            <a:ext cx="8228013" cy="1341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706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416675"/>
            <a:ext cx="2132013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46800" rIns="0" bIns="46800" numCol="1" anchor="b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</a:tabLst>
              <a:defRPr sz="1200">
                <a:solidFill>
                  <a:srgbClr val="BCBCBC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3124200" y="6416675"/>
            <a:ext cx="289560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924800" y="6416675"/>
            <a:ext cx="760413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46800" rIns="0" bIns="46800" numCol="1" anchor="b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723900" algn="l"/>
              </a:tabLst>
              <a:defRPr sz="1200">
                <a:solidFill>
                  <a:srgbClr val="BCBCBC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fld id="{A44CE24E-C139-4A9C-8FD2-93851602840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24" r:id="rId1"/>
    <p:sldLayoutId id="2147485225" r:id="rId2"/>
    <p:sldLayoutId id="2147485226" r:id="rId3"/>
    <p:sldLayoutId id="2147485227" r:id="rId4"/>
    <p:sldLayoutId id="2147485228" r:id="rId5"/>
    <p:sldLayoutId id="2147485229" r:id="rId6"/>
    <p:sldLayoutId id="2147485230" r:id="rId7"/>
    <p:sldLayoutId id="2147485231" r:id="rId8"/>
    <p:sldLayoutId id="2147485232" r:id="rId9"/>
    <p:sldLayoutId id="2147485233" r:id="rId10"/>
    <p:sldLayoutId id="2147485234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FFFFFF"/>
          </a:solidFill>
          <a:latin typeface="Lucida Sans" pitchFamily="32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FFFFFF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5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200">
          <a:solidFill>
            <a:srgbClr val="FFFFFF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rgbClr val="FEC3AE">
              <a:alpha val="53999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rgbClr val="FFD9CE">
              <a:alpha val="35999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rgbClr val="FFD9CE">
              <a:alpha val="70000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rgbClr val="FFEDE8">
              <a:alpha val="70999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26629" name="Line 5"/>
          <p:cNvSpPr>
            <a:spLocks noChangeShapeType="1"/>
          </p:cNvSpPr>
          <p:nvPr/>
        </p:nvSpPr>
        <p:spPr bwMode="auto">
          <a:xfrm>
            <a:off x="106363" y="0"/>
            <a:ext cx="1587" cy="6858000"/>
          </a:xfrm>
          <a:prstGeom prst="line">
            <a:avLst/>
          </a:prstGeom>
          <a:noFill/>
          <a:ln w="57240">
            <a:solidFill>
              <a:srgbClr val="FEC3AE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26630" name="Line 6"/>
          <p:cNvSpPr>
            <a:spLocks noChangeShapeType="1"/>
          </p:cNvSpPr>
          <p:nvPr/>
        </p:nvSpPr>
        <p:spPr bwMode="auto">
          <a:xfrm>
            <a:off x="914400" y="0"/>
            <a:ext cx="1588" cy="6858000"/>
          </a:xfrm>
          <a:prstGeom prst="line">
            <a:avLst/>
          </a:prstGeom>
          <a:noFill/>
          <a:ln w="57240">
            <a:solidFill>
              <a:srgbClr val="FFEDE8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26631" name="Line 7"/>
          <p:cNvSpPr>
            <a:spLocks noChangeShapeType="1"/>
          </p:cNvSpPr>
          <p:nvPr/>
        </p:nvSpPr>
        <p:spPr bwMode="auto">
          <a:xfrm>
            <a:off x="854075" y="0"/>
            <a:ext cx="1588" cy="6858000"/>
          </a:xfrm>
          <a:prstGeom prst="line">
            <a:avLst/>
          </a:prstGeom>
          <a:noFill/>
          <a:ln w="57240">
            <a:solidFill>
              <a:srgbClr val="FEC3AE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26632" name="Line 8"/>
          <p:cNvSpPr>
            <a:spLocks noChangeShapeType="1"/>
          </p:cNvSpPr>
          <p:nvPr/>
        </p:nvSpPr>
        <p:spPr bwMode="auto">
          <a:xfrm>
            <a:off x="1727200" y="0"/>
            <a:ext cx="1588" cy="6858000"/>
          </a:xfrm>
          <a:prstGeom prst="line">
            <a:avLst/>
          </a:prstGeom>
          <a:noFill/>
          <a:ln w="28440">
            <a:solidFill>
              <a:srgbClr val="FEC3AE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26633" name="Line 9"/>
          <p:cNvSpPr>
            <a:spLocks noChangeShapeType="1"/>
          </p:cNvSpPr>
          <p:nvPr/>
        </p:nvSpPr>
        <p:spPr bwMode="auto">
          <a:xfrm>
            <a:off x="1066800" y="0"/>
            <a:ext cx="1588" cy="6858000"/>
          </a:xfrm>
          <a:prstGeom prst="line">
            <a:avLst/>
          </a:prstGeom>
          <a:noFill/>
          <a:ln w="9360">
            <a:solidFill>
              <a:srgbClr val="FEC3AE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26634" name="Line 10"/>
          <p:cNvSpPr>
            <a:spLocks noChangeShapeType="1"/>
          </p:cNvSpPr>
          <p:nvPr/>
        </p:nvSpPr>
        <p:spPr bwMode="auto">
          <a:xfrm>
            <a:off x="9113838" y="0"/>
            <a:ext cx="1587" cy="6858000"/>
          </a:xfrm>
          <a:prstGeom prst="line">
            <a:avLst/>
          </a:prstGeom>
          <a:noFill/>
          <a:ln w="57240">
            <a:solidFill>
              <a:srgbClr val="FEC3AE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26635" name="Rectangle 11"/>
          <p:cNvSpPr>
            <a:spLocks noChangeArrowheads="1"/>
          </p:cNvSpPr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rgbClr val="FEC3AE">
              <a:alpha val="50999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26636" name="Oval 12"/>
          <p:cNvSpPr>
            <a:spLocks noChangeArrowheads="1"/>
          </p:cNvSpPr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rgbClr val="FE8637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26637" name="Oval 13"/>
          <p:cNvSpPr>
            <a:spLocks noChangeArrowheads="1"/>
          </p:cNvSpPr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solidFill>
            <a:srgbClr val="FE8637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26638" name="Oval 14"/>
          <p:cNvSpPr>
            <a:spLocks noChangeArrowheads="1"/>
          </p:cNvSpPr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solidFill>
            <a:srgbClr val="FE8637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26639" name="Oval 15"/>
          <p:cNvSpPr>
            <a:spLocks noChangeArrowheads="1"/>
          </p:cNvSpPr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solidFill>
            <a:srgbClr val="FE8637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26640" name="Oval 16"/>
          <p:cNvSpPr>
            <a:spLocks noChangeArrowheads="1"/>
          </p:cNvSpPr>
          <p:nvPr/>
        </p:nvSpPr>
        <p:spPr bwMode="auto">
          <a:xfrm>
            <a:off x="1905000" y="4495800"/>
            <a:ext cx="365125" cy="365125"/>
          </a:xfrm>
          <a:prstGeom prst="ellipse">
            <a:avLst/>
          </a:prstGeom>
          <a:solidFill>
            <a:srgbClr val="FE8637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26642" name="Rectangle 1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7466013" cy="11414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26643" name="Rectangle 1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7466013" cy="48720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19"/>
          <p:cNvSpPr>
            <a:spLocks noGrp="1" noChangeArrowheads="1"/>
          </p:cNvSpPr>
          <p:nvPr>
            <p:ph type="dt"/>
          </p:nvPr>
        </p:nvSpPr>
        <p:spPr bwMode="auto">
          <a:xfrm>
            <a:off x="9097963" y="222250"/>
            <a:ext cx="2284412" cy="379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723900" algn="l"/>
                <a:tab pos="1447800" algn="l"/>
                <a:tab pos="2171700" algn="l"/>
              </a:tabLst>
              <a:defRPr sz="1200">
                <a:solidFill>
                  <a:srgbClr val="575F6D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r>
              <a:rPr lang="fr-FR"/>
              <a:t>14/09/2011</a:t>
            </a:r>
          </a:p>
        </p:txBody>
      </p:sp>
      <p:sp>
        <p:nvSpPr>
          <p:cNvPr id="26644" name="Rectangle 20"/>
          <p:cNvSpPr>
            <a:spLocks noGrp="1" noChangeArrowheads="1"/>
          </p:cNvSpPr>
          <p:nvPr>
            <p:ph type="ftr"/>
          </p:nvPr>
        </p:nvSpPr>
        <p:spPr bwMode="auto">
          <a:xfrm>
            <a:off x="9318625" y="2544763"/>
            <a:ext cx="3656013" cy="822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 b="1" i="1">
                <a:solidFill>
                  <a:srgbClr val="575F6D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r>
              <a:rPr lang="fr-FR"/>
              <a:t/>
            </a:r>
            <a:br>
              <a:rPr lang="fr-FR"/>
            </a:br>
            <a:r>
              <a:rPr lang="fr-FR">
                <a:solidFill>
                  <a:srgbClr val="AF1D1D"/>
                </a:solidFill>
              </a:rPr>
              <a:t>Association d’étude</a:t>
            </a:r>
            <a:r>
              <a:rPr lang="fr-FR"/>
              <a:t> </a:t>
            </a:r>
            <a:r>
              <a:rPr lang="fr-FR">
                <a:solidFill>
                  <a:srgbClr val="000000"/>
                </a:solidFill>
              </a:rPr>
              <a:t>pour l’</a:t>
            </a:r>
            <a:r>
              <a:rPr lang="fr-FR">
                <a:solidFill>
                  <a:srgbClr val="DE8972"/>
                </a:solidFill>
              </a:rPr>
              <a:t>agence de financement </a:t>
            </a:r>
            <a:r>
              <a:rPr lang="fr-FR">
                <a:solidFill>
                  <a:srgbClr val="000000"/>
                </a:solidFill>
              </a:rPr>
              <a:t>des</a:t>
            </a:r>
            <a:r>
              <a:rPr lang="fr-FR"/>
              <a:t> collectivités locales</a:t>
            </a:r>
          </a:p>
          <a:p>
            <a:pPr>
              <a:defRPr/>
            </a:pPr>
            <a:endParaRPr lang="fr-FR"/>
          </a:p>
        </p:txBody>
      </p:sp>
      <p:sp>
        <p:nvSpPr>
          <p:cNvPr id="26645" name="Rectangle 21"/>
          <p:cNvSpPr>
            <a:spLocks noGrp="1" noChangeArrowheads="1"/>
          </p:cNvSpPr>
          <p:nvPr>
            <p:ph type="sldNum"/>
          </p:nvPr>
        </p:nvSpPr>
        <p:spPr bwMode="auto">
          <a:xfrm>
            <a:off x="1325563" y="4929188"/>
            <a:ext cx="608012" cy="5159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ctr">
              <a:buClrTx/>
              <a:buFontTx/>
              <a:buNone/>
              <a:defRPr sz="1400" b="1">
                <a:solidFill>
                  <a:srgbClr val="FFFFFF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fld id="{8A07C9B0-4E12-484E-AA21-EFB9BC296324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67" r:id="rId1"/>
    <p:sldLayoutId id="2147485368" r:id="rId2"/>
    <p:sldLayoutId id="2147485369" r:id="rId3"/>
    <p:sldLayoutId id="2147485370" r:id="rId4"/>
    <p:sldLayoutId id="2147485371" r:id="rId5"/>
    <p:sldLayoutId id="2147485372" r:id="rId6"/>
    <p:sldLayoutId id="2147485373" r:id="rId7"/>
    <p:sldLayoutId id="2147485374" r:id="rId8"/>
    <p:sldLayoutId id="2147485375" r:id="rId9"/>
    <p:sldLayoutId id="2147485376" r:id="rId10"/>
    <p:sldLayoutId id="2147485377" r:id="rId11"/>
  </p:sldLayoutIdLst>
  <p:hf sldNum="0" hdr="0"/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525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1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Line 1"/>
          <p:cNvSpPr>
            <a:spLocks noChangeShapeType="1"/>
          </p:cNvSpPr>
          <p:nvPr/>
        </p:nvSpPr>
        <p:spPr bwMode="auto">
          <a:xfrm>
            <a:off x="8763000" y="0"/>
            <a:ext cx="1588" cy="6858000"/>
          </a:xfrm>
          <a:prstGeom prst="line">
            <a:avLst/>
          </a:prstGeom>
          <a:noFill/>
          <a:ln w="38160">
            <a:solidFill>
              <a:srgbClr val="FEC3AE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27650" name="Line 2"/>
          <p:cNvSpPr>
            <a:spLocks noChangeShapeType="1"/>
          </p:cNvSpPr>
          <p:nvPr/>
        </p:nvSpPr>
        <p:spPr bwMode="auto">
          <a:xfrm>
            <a:off x="76200" y="0"/>
            <a:ext cx="1588" cy="6858000"/>
          </a:xfrm>
          <a:prstGeom prst="line">
            <a:avLst/>
          </a:prstGeom>
          <a:noFill/>
          <a:ln w="57240">
            <a:solidFill>
              <a:srgbClr val="FEC3AE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27651" name="Line 3"/>
          <p:cNvSpPr>
            <a:spLocks noChangeShapeType="1"/>
          </p:cNvSpPr>
          <p:nvPr/>
        </p:nvSpPr>
        <p:spPr bwMode="auto">
          <a:xfrm>
            <a:off x="8991600" y="0"/>
            <a:ext cx="1588" cy="6858000"/>
          </a:xfrm>
          <a:prstGeom prst="line">
            <a:avLst/>
          </a:prstGeom>
          <a:noFill/>
          <a:ln w="19080">
            <a:solidFill>
              <a:srgbClr val="FE8637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rgbClr val="FEC3AE">
              <a:alpha val="87000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27653" name="Line 5"/>
          <p:cNvSpPr>
            <a:spLocks noChangeShapeType="1"/>
          </p:cNvSpPr>
          <p:nvPr/>
        </p:nvSpPr>
        <p:spPr bwMode="auto">
          <a:xfrm>
            <a:off x="8915400" y="0"/>
            <a:ext cx="1588" cy="6858000"/>
          </a:xfrm>
          <a:prstGeom prst="line">
            <a:avLst/>
          </a:prstGeom>
          <a:noFill/>
          <a:ln w="9360">
            <a:solidFill>
              <a:srgbClr val="FE8637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27654" name="Oval 6"/>
          <p:cNvSpPr>
            <a:spLocks noChangeArrowheads="1"/>
          </p:cNvSpPr>
          <p:nvPr/>
        </p:nvSpPr>
        <p:spPr bwMode="auto">
          <a:xfrm>
            <a:off x="8156575" y="5715000"/>
            <a:ext cx="549275" cy="549275"/>
          </a:xfrm>
          <a:prstGeom prst="ellipse">
            <a:avLst/>
          </a:prstGeom>
          <a:solidFill>
            <a:srgbClr val="FE8637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827088" y="6453188"/>
            <a:ext cx="6337300" cy="241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1000">
                <a:solidFill>
                  <a:srgbClr val="575F6D"/>
                </a:solidFill>
                <a:latin typeface="Century Schoolbook" pitchFamily="16" charset="0"/>
              </a:rPr>
              <a:t/>
            </a:r>
            <a:br>
              <a:rPr lang="fr-FR" sz="1000">
                <a:solidFill>
                  <a:srgbClr val="575F6D"/>
                </a:solidFill>
                <a:latin typeface="Century Schoolbook" pitchFamily="16" charset="0"/>
              </a:rPr>
            </a:br>
            <a:r>
              <a:rPr lang="fr-FR" sz="1000" b="1" i="1">
                <a:solidFill>
                  <a:srgbClr val="AF1D1D"/>
                </a:solidFill>
                <a:latin typeface="Century Schoolbook" pitchFamily="16" charset="0"/>
                <a:cs typeface="Calibri" pitchFamily="32" charset="0"/>
              </a:rPr>
              <a:t>Association d’étude</a:t>
            </a:r>
            <a:r>
              <a:rPr lang="fr-FR" sz="1000">
                <a:solidFill>
                  <a:srgbClr val="575F6D"/>
                </a:solidFill>
                <a:latin typeface="Century Schoolbook" pitchFamily="16" charset="0"/>
                <a:cs typeface="Calibri" pitchFamily="32" charset="0"/>
              </a:rPr>
              <a:t> </a:t>
            </a:r>
            <a:r>
              <a:rPr lang="fr-FR" sz="1000">
                <a:solidFill>
                  <a:srgbClr val="000000"/>
                </a:solidFill>
                <a:latin typeface="Century Schoolbook" pitchFamily="16" charset="0"/>
                <a:cs typeface="Calibri" pitchFamily="32" charset="0"/>
              </a:rPr>
              <a:t>pour l’</a:t>
            </a:r>
            <a:r>
              <a:rPr lang="fr-FR" sz="1000" b="1" i="1">
                <a:solidFill>
                  <a:srgbClr val="DE8972"/>
                </a:solidFill>
                <a:latin typeface="Century Schoolbook" pitchFamily="16" charset="0"/>
                <a:cs typeface="Calibri" pitchFamily="32" charset="0"/>
              </a:rPr>
              <a:t>agence de financement </a:t>
            </a:r>
            <a:r>
              <a:rPr lang="fr-FR" sz="1000">
                <a:solidFill>
                  <a:srgbClr val="000000"/>
                </a:solidFill>
                <a:latin typeface="Century Schoolbook" pitchFamily="16" charset="0"/>
                <a:cs typeface="Calibri" pitchFamily="32" charset="0"/>
              </a:rPr>
              <a:t>des</a:t>
            </a:r>
            <a:r>
              <a:rPr lang="fr-FR" sz="1000">
                <a:solidFill>
                  <a:srgbClr val="575F6D"/>
                </a:solidFill>
                <a:latin typeface="Century Schoolbook" pitchFamily="16" charset="0"/>
                <a:cs typeface="Calibri" pitchFamily="32" charset="0"/>
              </a:rPr>
              <a:t> </a:t>
            </a:r>
            <a:r>
              <a:rPr lang="fr-FR" sz="1000" b="1" i="1">
                <a:solidFill>
                  <a:srgbClr val="FF9900"/>
                </a:solidFill>
                <a:latin typeface="Century Schoolbook" pitchFamily="16" charset="0"/>
                <a:cs typeface="Calibri" pitchFamily="32" charset="0"/>
              </a:rPr>
              <a:t>collectivités locales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000" b="1" i="1">
              <a:solidFill>
                <a:srgbClr val="FF9900"/>
              </a:solidFill>
              <a:latin typeface="Century Schoolbook" pitchFamily="16" charset="0"/>
              <a:cs typeface="Calibri" pitchFamily="32" charset="0"/>
            </a:endParaRPr>
          </a:p>
        </p:txBody>
      </p:sp>
      <p:sp>
        <p:nvSpPr>
          <p:cNvPr id="27657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7466013" cy="11414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27658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7466013" cy="48720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10"/>
          <p:cNvSpPr>
            <a:spLocks noGrp="1" noChangeArrowheads="1"/>
          </p:cNvSpPr>
          <p:nvPr>
            <p:ph type="dt"/>
          </p:nvPr>
        </p:nvSpPr>
        <p:spPr bwMode="auto">
          <a:xfrm>
            <a:off x="8786813" y="268288"/>
            <a:ext cx="2009775" cy="382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723900" algn="l"/>
                <a:tab pos="1447800" algn="l"/>
              </a:tabLst>
              <a:defRPr sz="1200">
                <a:solidFill>
                  <a:srgbClr val="575F6D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r>
              <a:rPr lang="fr-FR"/>
              <a:t>14/09/2011</a:t>
            </a:r>
          </a:p>
        </p:txBody>
      </p:sp>
      <p:sp>
        <p:nvSpPr>
          <p:cNvPr id="27659" name="Rectangle 11"/>
          <p:cNvSpPr>
            <a:spLocks noGrp="1" noChangeArrowheads="1"/>
          </p:cNvSpPr>
          <p:nvPr>
            <p:ph type="sldNum"/>
          </p:nvPr>
        </p:nvSpPr>
        <p:spPr bwMode="auto">
          <a:xfrm>
            <a:off x="8129588" y="5734050"/>
            <a:ext cx="608012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ctr">
              <a:buClrTx/>
              <a:buFontTx/>
              <a:buNone/>
              <a:defRPr sz="1400" b="1">
                <a:solidFill>
                  <a:srgbClr val="FFFFFF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fld id="{6A1D9A2F-0241-48DD-8F99-E73A03F11F8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27660" name="Text Box 12"/>
          <p:cNvSpPr txBox="1">
            <a:spLocks noChangeArrowheads="1"/>
          </p:cNvSpPr>
          <p:nvPr/>
        </p:nvSpPr>
        <p:spPr bwMode="auto">
          <a:xfrm rot="5400000">
            <a:off x="6991351" y="3736975"/>
            <a:ext cx="320040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35" r:id="rId1"/>
    <p:sldLayoutId id="2147485236" r:id="rId2"/>
    <p:sldLayoutId id="2147485237" r:id="rId3"/>
    <p:sldLayoutId id="2147485238" r:id="rId4"/>
    <p:sldLayoutId id="2147485239" r:id="rId5"/>
    <p:sldLayoutId id="2147485240" r:id="rId6"/>
    <p:sldLayoutId id="2147485241" r:id="rId7"/>
    <p:sldLayoutId id="2147485242" r:id="rId8"/>
    <p:sldLayoutId id="2147485243" r:id="rId9"/>
    <p:sldLayoutId id="2147485244" r:id="rId10"/>
    <p:sldLayoutId id="2147485245" r:id="rId11"/>
  </p:sldLayoutIdLst>
  <p:hf sldNum="0" hdr="0" ftr="0"/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525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1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5F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rgbClr val="FEC3AE">
              <a:alpha val="53999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rgbClr val="FFD9CE">
              <a:alpha val="35999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rgbClr val="FFD9CE">
              <a:alpha val="70000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rgbClr val="FFEDE8">
              <a:alpha val="70999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28677" name="Line 5"/>
          <p:cNvSpPr>
            <a:spLocks noChangeShapeType="1"/>
          </p:cNvSpPr>
          <p:nvPr/>
        </p:nvSpPr>
        <p:spPr bwMode="auto">
          <a:xfrm>
            <a:off x="106363" y="0"/>
            <a:ext cx="1587" cy="6858000"/>
          </a:xfrm>
          <a:prstGeom prst="line">
            <a:avLst/>
          </a:prstGeom>
          <a:noFill/>
          <a:ln w="57240">
            <a:solidFill>
              <a:srgbClr val="FEC3AE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28678" name="Line 6"/>
          <p:cNvSpPr>
            <a:spLocks noChangeShapeType="1"/>
          </p:cNvSpPr>
          <p:nvPr/>
        </p:nvSpPr>
        <p:spPr bwMode="auto">
          <a:xfrm>
            <a:off x="914400" y="0"/>
            <a:ext cx="1588" cy="6858000"/>
          </a:xfrm>
          <a:prstGeom prst="line">
            <a:avLst/>
          </a:prstGeom>
          <a:noFill/>
          <a:ln w="57240">
            <a:solidFill>
              <a:srgbClr val="FFEDE8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28679" name="Line 7"/>
          <p:cNvSpPr>
            <a:spLocks noChangeShapeType="1"/>
          </p:cNvSpPr>
          <p:nvPr/>
        </p:nvSpPr>
        <p:spPr bwMode="auto">
          <a:xfrm>
            <a:off x="854075" y="0"/>
            <a:ext cx="1588" cy="6858000"/>
          </a:xfrm>
          <a:prstGeom prst="line">
            <a:avLst/>
          </a:prstGeom>
          <a:noFill/>
          <a:ln w="57240">
            <a:solidFill>
              <a:srgbClr val="FEC3AE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28680" name="Line 8"/>
          <p:cNvSpPr>
            <a:spLocks noChangeShapeType="1"/>
          </p:cNvSpPr>
          <p:nvPr/>
        </p:nvSpPr>
        <p:spPr bwMode="auto">
          <a:xfrm>
            <a:off x="1727200" y="0"/>
            <a:ext cx="1588" cy="6858000"/>
          </a:xfrm>
          <a:prstGeom prst="line">
            <a:avLst/>
          </a:prstGeom>
          <a:noFill/>
          <a:ln w="28440">
            <a:solidFill>
              <a:srgbClr val="FEC3AE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28681" name="Line 9"/>
          <p:cNvSpPr>
            <a:spLocks noChangeShapeType="1"/>
          </p:cNvSpPr>
          <p:nvPr/>
        </p:nvSpPr>
        <p:spPr bwMode="auto">
          <a:xfrm>
            <a:off x="1066800" y="0"/>
            <a:ext cx="1588" cy="6858000"/>
          </a:xfrm>
          <a:prstGeom prst="line">
            <a:avLst/>
          </a:prstGeom>
          <a:noFill/>
          <a:ln w="9360">
            <a:solidFill>
              <a:srgbClr val="FEC3AE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28682" name="Rectangle 10"/>
          <p:cNvSpPr>
            <a:spLocks noChangeArrowheads="1"/>
          </p:cNvSpPr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rgbClr val="FEC3AE">
              <a:alpha val="50999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28683" name="Oval 11"/>
          <p:cNvSpPr>
            <a:spLocks noChangeArrowheads="1"/>
          </p:cNvSpPr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rgbClr val="FE8637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28684" name="Oval 12"/>
          <p:cNvSpPr>
            <a:spLocks noChangeArrowheads="1"/>
          </p:cNvSpPr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solidFill>
            <a:srgbClr val="FE8637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28685" name="Oval 13"/>
          <p:cNvSpPr>
            <a:spLocks noChangeArrowheads="1"/>
          </p:cNvSpPr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solidFill>
            <a:srgbClr val="FE8637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28686" name="Oval 14"/>
          <p:cNvSpPr>
            <a:spLocks noChangeArrowheads="1"/>
          </p:cNvSpPr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solidFill>
            <a:srgbClr val="FE8637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28687" name="Oval 15"/>
          <p:cNvSpPr>
            <a:spLocks noChangeArrowheads="1"/>
          </p:cNvSpPr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solidFill>
            <a:srgbClr val="FE8637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28688" name="Line 16"/>
          <p:cNvSpPr>
            <a:spLocks noChangeShapeType="1"/>
          </p:cNvSpPr>
          <p:nvPr/>
        </p:nvSpPr>
        <p:spPr bwMode="auto">
          <a:xfrm>
            <a:off x="9097963" y="0"/>
            <a:ext cx="1587" cy="6858000"/>
          </a:xfrm>
          <a:prstGeom prst="line">
            <a:avLst/>
          </a:prstGeom>
          <a:noFill/>
          <a:ln w="57240">
            <a:solidFill>
              <a:srgbClr val="FEC3AE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28690" name="Rectangle 1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7466013" cy="11414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28691" name="Rectangle 1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7466013" cy="48720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19"/>
          <p:cNvSpPr>
            <a:spLocks noGrp="1" noChangeArrowheads="1"/>
          </p:cNvSpPr>
          <p:nvPr>
            <p:ph type="dt"/>
          </p:nvPr>
        </p:nvSpPr>
        <p:spPr bwMode="auto">
          <a:xfrm>
            <a:off x="9096375" y="217488"/>
            <a:ext cx="2284413" cy="3794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723900" algn="l"/>
                <a:tab pos="1447800" algn="l"/>
                <a:tab pos="2171700" algn="l"/>
              </a:tabLst>
              <a:defRPr sz="1200">
                <a:solidFill>
                  <a:srgbClr val="FFF39D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8692" name="Text Box 20"/>
          <p:cNvSpPr txBox="1">
            <a:spLocks noChangeArrowheads="1"/>
          </p:cNvSpPr>
          <p:nvPr/>
        </p:nvSpPr>
        <p:spPr bwMode="auto">
          <a:xfrm rot="5400000">
            <a:off x="7078663" y="4178300"/>
            <a:ext cx="3657600" cy="384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28693" name="Rectangle 21"/>
          <p:cNvSpPr>
            <a:spLocks noGrp="1" noChangeArrowheads="1"/>
          </p:cNvSpPr>
          <p:nvPr>
            <p:ph type="sldNum"/>
          </p:nvPr>
        </p:nvSpPr>
        <p:spPr bwMode="auto">
          <a:xfrm>
            <a:off x="1339850" y="4929188"/>
            <a:ext cx="608013" cy="5159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ctr">
              <a:buClrTx/>
              <a:buFontTx/>
              <a:buNone/>
              <a:defRPr sz="1400" b="1">
                <a:solidFill>
                  <a:srgbClr val="FFFFFF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fld id="{433F58D9-8A09-4C4B-97C1-9AD54BA0D22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46" r:id="rId1"/>
    <p:sldLayoutId id="2147485247" r:id="rId2"/>
    <p:sldLayoutId id="2147485248" r:id="rId3"/>
    <p:sldLayoutId id="2147485249" r:id="rId4"/>
    <p:sldLayoutId id="2147485250" r:id="rId5"/>
    <p:sldLayoutId id="2147485251" r:id="rId6"/>
    <p:sldLayoutId id="2147485252" r:id="rId7"/>
    <p:sldLayoutId id="2147485253" r:id="rId8"/>
    <p:sldLayoutId id="2147485254" r:id="rId9"/>
    <p:sldLayoutId id="2147485255" r:id="rId10"/>
    <p:sldLayoutId id="2147485256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FFF39D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FFF39D"/>
          </a:solidFill>
          <a:latin typeface="Century Schoolbook" pitchFamily="16" charset="0"/>
          <a:ea typeface="Microsoft YaHei" charset="-122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FFF39D"/>
          </a:solidFill>
          <a:latin typeface="Century Schoolbook" pitchFamily="16" charset="0"/>
          <a:ea typeface="Microsoft YaHei" charset="-122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FFF39D"/>
          </a:solidFill>
          <a:latin typeface="Century Schoolbook" pitchFamily="16" charset="0"/>
          <a:ea typeface="Microsoft YaHei" charset="-122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FFF39D"/>
          </a:solidFill>
          <a:latin typeface="Century Schoolbook" pitchFamily="16" charset="0"/>
          <a:ea typeface="Microsoft YaHei" charset="-122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FFF39D"/>
          </a:solidFill>
          <a:latin typeface="Century Schoolbook" pitchFamily="16" charset="0"/>
          <a:ea typeface="Microsoft YaHei" charset="-122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FFF39D"/>
          </a:solidFill>
          <a:latin typeface="Century Schoolbook" pitchFamily="16" charset="0"/>
          <a:ea typeface="Microsoft YaHei" charset="-122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FFF39D"/>
          </a:solidFill>
          <a:latin typeface="Century Schoolbook" pitchFamily="16" charset="0"/>
          <a:ea typeface="Microsoft YaHei" charset="-122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FFF39D"/>
          </a:solidFill>
          <a:latin typeface="Century Schoolbook" pitchFamily="16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525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100">
          <a:solidFill>
            <a:srgbClr val="FFFFFF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FFFFFF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FFFFFF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FFFFFF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FFFFFF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FFFFFF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FFFFFF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FFFFFF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Line 1"/>
          <p:cNvSpPr>
            <a:spLocks noChangeShapeType="1"/>
          </p:cNvSpPr>
          <p:nvPr/>
        </p:nvSpPr>
        <p:spPr bwMode="auto">
          <a:xfrm>
            <a:off x="8763000" y="0"/>
            <a:ext cx="1588" cy="6858000"/>
          </a:xfrm>
          <a:prstGeom prst="line">
            <a:avLst/>
          </a:prstGeom>
          <a:noFill/>
          <a:ln w="38160">
            <a:solidFill>
              <a:srgbClr val="FEC3AE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29698" name="Line 2"/>
          <p:cNvSpPr>
            <a:spLocks noChangeShapeType="1"/>
          </p:cNvSpPr>
          <p:nvPr/>
        </p:nvSpPr>
        <p:spPr bwMode="auto">
          <a:xfrm>
            <a:off x="76200" y="0"/>
            <a:ext cx="1588" cy="6858000"/>
          </a:xfrm>
          <a:prstGeom prst="line">
            <a:avLst/>
          </a:prstGeom>
          <a:noFill/>
          <a:ln w="57240">
            <a:solidFill>
              <a:srgbClr val="FEC3AE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29699" name="Line 3"/>
          <p:cNvSpPr>
            <a:spLocks noChangeShapeType="1"/>
          </p:cNvSpPr>
          <p:nvPr/>
        </p:nvSpPr>
        <p:spPr bwMode="auto">
          <a:xfrm>
            <a:off x="8991600" y="0"/>
            <a:ext cx="1588" cy="6858000"/>
          </a:xfrm>
          <a:prstGeom prst="line">
            <a:avLst/>
          </a:prstGeom>
          <a:noFill/>
          <a:ln w="19080">
            <a:solidFill>
              <a:srgbClr val="FE8637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rgbClr val="FEC3AE">
              <a:alpha val="87000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29701" name="Line 5"/>
          <p:cNvSpPr>
            <a:spLocks noChangeShapeType="1"/>
          </p:cNvSpPr>
          <p:nvPr/>
        </p:nvSpPr>
        <p:spPr bwMode="auto">
          <a:xfrm>
            <a:off x="8915400" y="0"/>
            <a:ext cx="1588" cy="6858000"/>
          </a:xfrm>
          <a:prstGeom prst="line">
            <a:avLst/>
          </a:prstGeom>
          <a:noFill/>
          <a:ln w="9360">
            <a:solidFill>
              <a:srgbClr val="FE8637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29702" name="Oval 6"/>
          <p:cNvSpPr>
            <a:spLocks noChangeArrowheads="1"/>
          </p:cNvSpPr>
          <p:nvPr/>
        </p:nvSpPr>
        <p:spPr bwMode="auto">
          <a:xfrm>
            <a:off x="8156575" y="5715000"/>
            <a:ext cx="549275" cy="549275"/>
          </a:xfrm>
          <a:prstGeom prst="ellipse">
            <a:avLst/>
          </a:prstGeom>
          <a:solidFill>
            <a:srgbClr val="FE8637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29704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7466013" cy="11414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29705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7466013" cy="48720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9"/>
          <p:cNvSpPr>
            <a:spLocks noGrp="1" noChangeArrowheads="1"/>
          </p:cNvSpPr>
          <p:nvPr>
            <p:ph type="dt"/>
          </p:nvPr>
        </p:nvSpPr>
        <p:spPr bwMode="auto">
          <a:xfrm>
            <a:off x="8786813" y="268288"/>
            <a:ext cx="2009775" cy="382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723900" algn="l"/>
                <a:tab pos="1447800" algn="l"/>
              </a:tabLst>
              <a:defRPr sz="1200">
                <a:solidFill>
                  <a:srgbClr val="575F6D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9706" name="Text Box 10"/>
          <p:cNvSpPr txBox="1">
            <a:spLocks noChangeArrowheads="1"/>
          </p:cNvSpPr>
          <p:nvPr/>
        </p:nvSpPr>
        <p:spPr bwMode="auto">
          <a:xfrm rot="5400000">
            <a:off x="6991351" y="3736975"/>
            <a:ext cx="320040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29707" name="Rectangle 11"/>
          <p:cNvSpPr>
            <a:spLocks noGrp="1" noChangeArrowheads="1"/>
          </p:cNvSpPr>
          <p:nvPr>
            <p:ph type="sldNum"/>
          </p:nvPr>
        </p:nvSpPr>
        <p:spPr bwMode="auto">
          <a:xfrm>
            <a:off x="8129588" y="5734050"/>
            <a:ext cx="608012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ctr">
              <a:buClrTx/>
              <a:buFontTx/>
              <a:buNone/>
              <a:defRPr sz="1400" b="1">
                <a:solidFill>
                  <a:srgbClr val="FFFFFF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fld id="{703475E8-3470-4A4B-87DA-A561C7413DF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57" r:id="rId1"/>
    <p:sldLayoutId id="2147485258" r:id="rId2"/>
    <p:sldLayoutId id="2147485259" r:id="rId3"/>
    <p:sldLayoutId id="2147485260" r:id="rId4"/>
    <p:sldLayoutId id="2147485261" r:id="rId5"/>
    <p:sldLayoutId id="2147485262" r:id="rId6"/>
    <p:sldLayoutId id="2147485263" r:id="rId7"/>
    <p:sldLayoutId id="2147485264" r:id="rId8"/>
    <p:sldLayoutId id="2147485265" r:id="rId9"/>
    <p:sldLayoutId id="2147485266" r:id="rId10"/>
    <p:sldLayoutId id="2147485267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525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1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Line 1"/>
          <p:cNvSpPr>
            <a:spLocks noChangeShapeType="1"/>
          </p:cNvSpPr>
          <p:nvPr/>
        </p:nvSpPr>
        <p:spPr bwMode="auto">
          <a:xfrm>
            <a:off x="8763000" y="0"/>
            <a:ext cx="1588" cy="6858000"/>
          </a:xfrm>
          <a:prstGeom prst="line">
            <a:avLst/>
          </a:prstGeom>
          <a:noFill/>
          <a:ln w="38160">
            <a:solidFill>
              <a:srgbClr val="FEC3AE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0722" name="Line 2"/>
          <p:cNvSpPr>
            <a:spLocks noChangeShapeType="1"/>
          </p:cNvSpPr>
          <p:nvPr/>
        </p:nvSpPr>
        <p:spPr bwMode="auto">
          <a:xfrm>
            <a:off x="76200" y="0"/>
            <a:ext cx="1588" cy="6858000"/>
          </a:xfrm>
          <a:prstGeom prst="line">
            <a:avLst/>
          </a:prstGeom>
          <a:noFill/>
          <a:ln w="57240">
            <a:solidFill>
              <a:srgbClr val="FEC3AE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0723" name="Line 3"/>
          <p:cNvSpPr>
            <a:spLocks noChangeShapeType="1"/>
          </p:cNvSpPr>
          <p:nvPr/>
        </p:nvSpPr>
        <p:spPr bwMode="auto">
          <a:xfrm>
            <a:off x="8991600" y="0"/>
            <a:ext cx="1588" cy="6858000"/>
          </a:xfrm>
          <a:prstGeom prst="line">
            <a:avLst/>
          </a:prstGeom>
          <a:noFill/>
          <a:ln w="19080">
            <a:solidFill>
              <a:srgbClr val="FE8637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rgbClr val="FEC3AE">
              <a:alpha val="87000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30725" name="Line 5"/>
          <p:cNvSpPr>
            <a:spLocks noChangeShapeType="1"/>
          </p:cNvSpPr>
          <p:nvPr/>
        </p:nvSpPr>
        <p:spPr bwMode="auto">
          <a:xfrm>
            <a:off x="8915400" y="0"/>
            <a:ext cx="1588" cy="6858000"/>
          </a:xfrm>
          <a:prstGeom prst="line">
            <a:avLst/>
          </a:prstGeom>
          <a:noFill/>
          <a:ln w="9360">
            <a:solidFill>
              <a:srgbClr val="FE8637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0726" name="Oval 6"/>
          <p:cNvSpPr>
            <a:spLocks noChangeArrowheads="1"/>
          </p:cNvSpPr>
          <p:nvPr/>
        </p:nvSpPr>
        <p:spPr bwMode="auto">
          <a:xfrm>
            <a:off x="8156575" y="5715000"/>
            <a:ext cx="549275" cy="549275"/>
          </a:xfrm>
          <a:prstGeom prst="ellipse">
            <a:avLst/>
          </a:prstGeom>
          <a:solidFill>
            <a:srgbClr val="FE8637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30728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7466013" cy="11414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30729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7466013" cy="48720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9"/>
          <p:cNvSpPr>
            <a:spLocks noGrp="1" noChangeArrowheads="1"/>
          </p:cNvSpPr>
          <p:nvPr>
            <p:ph type="dt"/>
          </p:nvPr>
        </p:nvSpPr>
        <p:spPr bwMode="auto">
          <a:xfrm>
            <a:off x="8786813" y="268288"/>
            <a:ext cx="2009775" cy="382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723900" algn="l"/>
                <a:tab pos="1447800" algn="l"/>
              </a:tabLst>
              <a:defRPr sz="1200">
                <a:solidFill>
                  <a:srgbClr val="575F6D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30" name="Text Box 10"/>
          <p:cNvSpPr txBox="1">
            <a:spLocks noChangeArrowheads="1"/>
          </p:cNvSpPr>
          <p:nvPr/>
        </p:nvSpPr>
        <p:spPr bwMode="auto">
          <a:xfrm rot="5400000">
            <a:off x="6991351" y="3736975"/>
            <a:ext cx="320040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30731" name="Rectangle 11"/>
          <p:cNvSpPr>
            <a:spLocks noGrp="1" noChangeArrowheads="1"/>
          </p:cNvSpPr>
          <p:nvPr>
            <p:ph type="sldNum"/>
          </p:nvPr>
        </p:nvSpPr>
        <p:spPr bwMode="auto">
          <a:xfrm>
            <a:off x="8129588" y="5734050"/>
            <a:ext cx="608012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ctr">
              <a:buClrTx/>
              <a:buFontTx/>
              <a:buNone/>
              <a:defRPr sz="1400" b="1">
                <a:solidFill>
                  <a:srgbClr val="FFFFFF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fld id="{FAFFCF04-2A1A-4E6C-9AA2-BE58B1E98C6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68" r:id="rId1"/>
    <p:sldLayoutId id="2147485269" r:id="rId2"/>
    <p:sldLayoutId id="2147485270" r:id="rId3"/>
    <p:sldLayoutId id="2147485271" r:id="rId4"/>
    <p:sldLayoutId id="2147485272" r:id="rId5"/>
    <p:sldLayoutId id="2147485273" r:id="rId6"/>
    <p:sldLayoutId id="2147485274" r:id="rId7"/>
    <p:sldLayoutId id="2147485275" r:id="rId8"/>
    <p:sldLayoutId id="2147485276" r:id="rId9"/>
    <p:sldLayoutId id="2147485277" r:id="rId10"/>
    <p:sldLayoutId id="2147485278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525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1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Line 1"/>
          <p:cNvSpPr>
            <a:spLocks noChangeShapeType="1"/>
          </p:cNvSpPr>
          <p:nvPr/>
        </p:nvSpPr>
        <p:spPr bwMode="auto">
          <a:xfrm>
            <a:off x="8763000" y="0"/>
            <a:ext cx="1588" cy="6858000"/>
          </a:xfrm>
          <a:prstGeom prst="line">
            <a:avLst/>
          </a:prstGeom>
          <a:noFill/>
          <a:ln w="38160">
            <a:solidFill>
              <a:srgbClr val="FEC3AE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1746" name="Line 2"/>
          <p:cNvSpPr>
            <a:spLocks noChangeShapeType="1"/>
          </p:cNvSpPr>
          <p:nvPr/>
        </p:nvSpPr>
        <p:spPr bwMode="auto">
          <a:xfrm>
            <a:off x="76200" y="0"/>
            <a:ext cx="1588" cy="6858000"/>
          </a:xfrm>
          <a:prstGeom prst="line">
            <a:avLst/>
          </a:prstGeom>
          <a:noFill/>
          <a:ln w="57240">
            <a:solidFill>
              <a:srgbClr val="FEC3AE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1747" name="Line 3"/>
          <p:cNvSpPr>
            <a:spLocks noChangeShapeType="1"/>
          </p:cNvSpPr>
          <p:nvPr/>
        </p:nvSpPr>
        <p:spPr bwMode="auto">
          <a:xfrm>
            <a:off x="8991600" y="0"/>
            <a:ext cx="1588" cy="6858000"/>
          </a:xfrm>
          <a:prstGeom prst="line">
            <a:avLst/>
          </a:prstGeom>
          <a:noFill/>
          <a:ln w="19080">
            <a:solidFill>
              <a:srgbClr val="FE8637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rgbClr val="FEC3AE">
              <a:alpha val="87000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31749" name="Line 5"/>
          <p:cNvSpPr>
            <a:spLocks noChangeShapeType="1"/>
          </p:cNvSpPr>
          <p:nvPr/>
        </p:nvSpPr>
        <p:spPr bwMode="auto">
          <a:xfrm>
            <a:off x="8915400" y="0"/>
            <a:ext cx="1588" cy="6858000"/>
          </a:xfrm>
          <a:prstGeom prst="line">
            <a:avLst/>
          </a:prstGeom>
          <a:noFill/>
          <a:ln w="9360">
            <a:solidFill>
              <a:srgbClr val="FE8637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1750" name="Oval 6"/>
          <p:cNvSpPr>
            <a:spLocks noChangeArrowheads="1"/>
          </p:cNvSpPr>
          <p:nvPr/>
        </p:nvSpPr>
        <p:spPr bwMode="auto">
          <a:xfrm>
            <a:off x="8156575" y="5715000"/>
            <a:ext cx="549275" cy="549275"/>
          </a:xfrm>
          <a:prstGeom prst="ellipse">
            <a:avLst/>
          </a:prstGeom>
          <a:solidFill>
            <a:srgbClr val="FE8637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31752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7466013" cy="11414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31753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7466013" cy="48720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9"/>
          <p:cNvSpPr>
            <a:spLocks noGrp="1" noChangeArrowheads="1"/>
          </p:cNvSpPr>
          <p:nvPr>
            <p:ph type="dt"/>
          </p:nvPr>
        </p:nvSpPr>
        <p:spPr bwMode="auto">
          <a:xfrm>
            <a:off x="8786813" y="268288"/>
            <a:ext cx="2009775" cy="382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723900" algn="l"/>
                <a:tab pos="1447800" algn="l"/>
              </a:tabLst>
              <a:defRPr sz="1200">
                <a:solidFill>
                  <a:srgbClr val="575F6D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1754" name="Rectangle 10"/>
          <p:cNvSpPr>
            <a:spLocks noGrp="1" noChangeArrowheads="1"/>
          </p:cNvSpPr>
          <p:nvPr>
            <p:ph type="sldNum"/>
          </p:nvPr>
        </p:nvSpPr>
        <p:spPr bwMode="auto">
          <a:xfrm>
            <a:off x="8129588" y="5734050"/>
            <a:ext cx="608012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ctr">
              <a:buClrTx/>
              <a:buFontTx/>
              <a:buNone/>
              <a:defRPr sz="1400" b="1">
                <a:solidFill>
                  <a:srgbClr val="FFFFFF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fld id="{2A8C0144-D3BE-4F9F-8E7D-8D068341C31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31755" name="Text Box 11"/>
          <p:cNvSpPr txBox="1">
            <a:spLocks noChangeArrowheads="1"/>
          </p:cNvSpPr>
          <p:nvPr/>
        </p:nvSpPr>
        <p:spPr bwMode="auto">
          <a:xfrm rot="5400000">
            <a:off x="6991351" y="3736975"/>
            <a:ext cx="320040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79" r:id="rId1"/>
    <p:sldLayoutId id="2147485280" r:id="rId2"/>
    <p:sldLayoutId id="2147485281" r:id="rId3"/>
    <p:sldLayoutId id="2147485282" r:id="rId4"/>
    <p:sldLayoutId id="2147485283" r:id="rId5"/>
    <p:sldLayoutId id="2147485284" r:id="rId6"/>
    <p:sldLayoutId id="2147485285" r:id="rId7"/>
    <p:sldLayoutId id="2147485286" r:id="rId8"/>
    <p:sldLayoutId id="2147485287" r:id="rId9"/>
    <p:sldLayoutId id="2147485288" r:id="rId10"/>
    <p:sldLayoutId id="2147485289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525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1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Line 1"/>
          <p:cNvSpPr>
            <a:spLocks noChangeShapeType="1"/>
          </p:cNvSpPr>
          <p:nvPr/>
        </p:nvSpPr>
        <p:spPr bwMode="auto">
          <a:xfrm>
            <a:off x="8763000" y="0"/>
            <a:ext cx="1588" cy="6858000"/>
          </a:xfrm>
          <a:prstGeom prst="line">
            <a:avLst/>
          </a:prstGeom>
          <a:noFill/>
          <a:ln w="38160">
            <a:solidFill>
              <a:srgbClr val="FEC3AE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2770" name="Line 2"/>
          <p:cNvSpPr>
            <a:spLocks noChangeShapeType="1"/>
          </p:cNvSpPr>
          <p:nvPr/>
        </p:nvSpPr>
        <p:spPr bwMode="auto">
          <a:xfrm>
            <a:off x="76200" y="0"/>
            <a:ext cx="1588" cy="6858000"/>
          </a:xfrm>
          <a:prstGeom prst="line">
            <a:avLst/>
          </a:prstGeom>
          <a:noFill/>
          <a:ln w="57240">
            <a:solidFill>
              <a:srgbClr val="FEC3AE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2771" name="Line 3"/>
          <p:cNvSpPr>
            <a:spLocks noChangeShapeType="1"/>
          </p:cNvSpPr>
          <p:nvPr/>
        </p:nvSpPr>
        <p:spPr bwMode="auto">
          <a:xfrm>
            <a:off x="8991600" y="0"/>
            <a:ext cx="1588" cy="6858000"/>
          </a:xfrm>
          <a:prstGeom prst="line">
            <a:avLst/>
          </a:prstGeom>
          <a:noFill/>
          <a:ln w="19080">
            <a:solidFill>
              <a:srgbClr val="FE8637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rgbClr val="FEC3AE">
              <a:alpha val="87000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32773" name="Line 5"/>
          <p:cNvSpPr>
            <a:spLocks noChangeShapeType="1"/>
          </p:cNvSpPr>
          <p:nvPr/>
        </p:nvSpPr>
        <p:spPr bwMode="auto">
          <a:xfrm>
            <a:off x="8915400" y="0"/>
            <a:ext cx="1588" cy="6858000"/>
          </a:xfrm>
          <a:prstGeom prst="line">
            <a:avLst/>
          </a:prstGeom>
          <a:noFill/>
          <a:ln w="9360">
            <a:solidFill>
              <a:srgbClr val="FE8637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2774" name="Oval 6"/>
          <p:cNvSpPr>
            <a:spLocks noChangeArrowheads="1"/>
          </p:cNvSpPr>
          <p:nvPr/>
        </p:nvSpPr>
        <p:spPr bwMode="auto">
          <a:xfrm>
            <a:off x="8156575" y="5715000"/>
            <a:ext cx="549275" cy="549275"/>
          </a:xfrm>
          <a:prstGeom prst="ellipse">
            <a:avLst/>
          </a:prstGeom>
          <a:solidFill>
            <a:srgbClr val="FE8637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3277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7466013" cy="11414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3277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7466013" cy="48720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9"/>
          <p:cNvSpPr>
            <a:spLocks noGrp="1" noChangeArrowheads="1"/>
          </p:cNvSpPr>
          <p:nvPr>
            <p:ph type="dt"/>
          </p:nvPr>
        </p:nvSpPr>
        <p:spPr bwMode="auto">
          <a:xfrm>
            <a:off x="8786813" y="268288"/>
            <a:ext cx="2009775" cy="382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723900" algn="l"/>
                <a:tab pos="1447800" algn="l"/>
              </a:tabLst>
              <a:defRPr sz="1200">
                <a:solidFill>
                  <a:srgbClr val="575F6D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2778" name="Text Box 10"/>
          <p:cNvSpPr txBox="1">
            <a:spLocks noChangeArrowheads="1"/>
          </p:cNvSpPr>
          <p:nvPr/>
        </p:nvSpPr>
        <p:spPr bwMode="auto">
          <a:xfrm rot="5400000">
            <a:off x="6991351" y="3736975"/>
            <a:ext cx="320040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32779" name="Rectangle 11"/>
          <p:cNvSpPr>
            <a:spLocks noGrp="1" noChangeArrowheads="1"/>
          </p:cNvSpPr>
          <p:nvPr>
            <p:ph type="sldNum"/>
          </p:nvPr>
        </p:nvSpPr>
        <p:spPr bwMode="auto">
          <a:xfrm>
            <a:off x="8129588" y="5734050"/>
            <a:ext cx="608012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ctr">
              <a:buClrTx/>
              <a:buFontTx/>
              <a:buNone/>
              <a:defRPr sz="1400" b="1">
                <a:solidFill>
                  <a:srgbClr val="FFFFFF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fld id="{3FC0FFDA-14D9-4BAC-9EE0-DFAE4C7713D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90" r:id="rId1"/>
    <p:sldLayoutId id="2147485291" r:id="rId2"/>
    <p:sldLayoutId id="2147485292" r:id="rId3"/>
    <p:sldLayoutId id="2147485293" r:id="rId4"/>
    <p:sldLayoutId id="2147485294" r:id="rId5"/>
    <p:sldLayoutId id="2147485295" r:id="rId6"/>
    <p:sldLayoutId id="2147485296" r:id="rId7"/>
    <p:sldLayoutId id="2147485297" r:id="rId8"/>
    <p:sldLayoutId id="2147485298" r:id="rId9"/>
    <p:sldLayoutId id="2147485299" r:id="rId10"/>
    <p:sldLayoutId id="2147485300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525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1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Line 1"/>
          <p:cNvSpPr>
            <a:spLocks noChangeShapeType="1"/>
          </p:cNvSpPr>
          <p:nvPr/>
        </p:nvSpPr>
        <p:spPr bwMode="auto">
          <a:xfrm>
            <a:off x="8763000" y="0"/>
            <a:ext cx="1588" cy="6858000"/>
          </a:xfrm>
          <a:prstGeom prst="line">
            <a:avLst/>
          </a:prstGeom>
          <a:noFill/>
          <a:ln w="38160">
            <a:solidFill>
              <a:srgbClr val="FEC3AE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3794" name="Line 2"/>
          <p:cNvSpPr>
            <a:spLocks noChangeShapeType="1"/>
          </p:cNvSpPr>
          <p:nvPr/>
        </p:nvSpPr>
        <p:spPr bwMode="auto">
          <a:xfrm>
            <a:off x="6248400" y="0"/>
            <a:ext cx="1588" cy="6858000"/>
          </a:xfrm>
          <a:prstGeom prst="line">
            <a:avLst/>
          </a:prstGeom>
          <a:noFill/>
          <a:ln w="38160">
            <a:solidFill>
              <a:srgbClr val="FEC3AE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3795" name="Line 3"/>
          <p:cNvSpPr>
            <a:spLocks noChangeShapeType="1"/>
          </p:cNvSpPr>
          <p:nvPr/>
        </p:nvSpPr>
        <p:spPr bwMode="auto">
          <a:xfrm>
            <a:off x="6192838" y="0"/>
            <a:ext cx="1587" cy="6858000"/>
          </a:xfrm>
          <a:prstGeom prst="line">
            <a:avLst/>
          </a:prstGeom>
          <a:noFill/>
          <a:ln w="12600">
            <a:solidFill>
              <a:srgbClr val="FE8637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3796" name="Line 4"/>
          <p:cNvSpPr>
            <a:spLocks noChangeShapeType="1"/>
          </p:cNvSpPr>
          <p:nvPr/>
        </p:nvSpPr>
        <p:spPr bwMode="auto">
          <a:xfrm>
            <a:off x="8991600" y="0"/>
            <a:ext cx="1588" cy="6858000"/>
          </a:xfrm>
          <a:prstGeom prst="line">
            <a:avLst/>
          </a:prstGeom>
          <a:noFill/>
          <a:ln w="19080">
            <a:solidFill>
              <a:srgbClr val="FE8637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rgbClr val="FEC3AE">
              <a:alpha val="87000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33798" name="Line 6"/>
          <p:cNvSpPr>
            <a:spLocks noChangeShapeType="1"/>
          </p:cNvSpPr>
          <p:nvPr/>
        </p:nvSpPr>
        <p:spPr bwMode="auto">
          <a:xfrm>
            <a:off x="8915400" y="0"/>
            <a:ext cx="1588" cy="6858000"/>
          </a:xfrm>
          <a:prstGeom prst="line">
            <a:avLst/>
          </a:prstGeom>
          <a:noFill/>
          <a:ln w="9360">
            <a:solidFill>
              <a:srgbClr val="FE8637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3799" name="Oval 7"/>
          <p:cNvSpPr>
            <a:spLocks noChangeArrowheads="1"/>
          </p:cNvSpPr>
          <p:nvPr/>
        </p:nvSpPr>
        <p:spPr bwMode="auto">
          <a:xfrm>
            <a:off x="8156575" y="5715000"/>
            <a:ext cx="549275" cy="549275"/>
          </a:xfrm>
          <a:prstGeom prst="ellipse">
            <a:avLst/>
          </a:prstGeom>
          <a:solidFill>
            <a:srgbClr val="FE8637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33801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7466013" cy="11414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33802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7466013" cy="48720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10"/>
          <p:cNvSpPr>
            <a:spLocks noGrp="1" noChangeArrowheads="1"/>
          </p:cNvSpPr>
          <p:nvPr>
            <p:ph type="dt"/>
          </p:nvPr>
        </p:nvSpPr>
        <p:spPr bwMode="auto">
          <a:xfrm>
            <a:off x="8786813" y="268288"/>
            <a:ext cx="2009775" cy="382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723900" algn="l"/>
                <a:tab pos="1447800" algn="l"/>
              </a:tabLst>
              <a:defRPr sz="1200">
                <a:solidFill>
                  <a:srgbClr val="575F6D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3803" name="Rectangle 11"/>
          <p:cNvSpPr>
            <a:spLocks noGrp="1" noChangeArrowheads="1"/>
          </p:cNvSpPr>
          <p:nvPr>
            <p:ph type="sldNum"/>
          </p:nvPr>
        </p:nvSpPr>
        <p:spPr bwMode="auto">
          <a:xfrm>
            <a:off x="8129588" y="5734050"/>
            <a:ext cx="608012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ctr">
              <a:buClrTx/>
              <a:buFontTx/>
              <a:buNone/>
              <a:defRPr sz="1400" b="1">
                <a:solidFill>
                  <a:srgbClr val="FFFFFF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fld id="{F7495573-1ED9-499B-B629-6C9E04D8A81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33804" name="Text Box 12"/>
          <p:cNvSpPr txBox="1">
            <a:spLocks noChangeArrowheads="1"/>
          </p:cNvSpPr>
          <p:nvPr/>
        </p:nvSpPr>
        <p:spPr bwMode="auto">
          <a:xfrm rot="5400000">
            <a:off x="6991351" y="3736975"/>
            <a:ext cx="320040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01" r:id="rId1"/>
    <p:sldLayoutId id="2147485302" r:id="rId2"/>
    <p:sldLayoutId id="2147485303" r:id="rId3"/>
    <p:sldLayoutId id="2147485304" r:id="rId4"/>
    <p:sldLayoutId id="2147485305" r:id="rId5"/>
    <p:sldLayoutId id="2147485306" r:id="rId6"/>
    <p:sldLayoutId id="2147485307" r:id="rId7"/>
    <p:sldLayoutId id="2147485308" r:id="rId8"/>
    <p:sldLayoutId id="2147485309" r:id="rId9"/>
    <p:sldLayoutId id="2147485310" r:id="rId10"/>
    <p:sldLayoutId id="2147485311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525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1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Line 1"/>
          <p:cNvSpPr>
            <a:spLocks noChangeShapeType="1"/>
          </p:cNvSpPr>
          <p:nvPr/>
        </p:nvSpPr>
        <p:spPr bwMode="auto">
          <a:xfrm>
            <a:off x="8763000" y="0"/>
            <a:ext cx="1588" cy="6858000"/>
          </a:xfrm>
          <a:prstGeom prst="line">
            <a:avLst/>
          </a:prstGeom>
          <a:noFill/>
          <a:ln w="38160">
            <a:solidFill>
              <a:srgbClr val="FEC3AE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4818" name="Oval 2"/>
          <p:cNvSpPr>
            <a:spLocks noChangeArrowheads="1"/>
          </p:cNvSpPr>
          <p:nvPr/>
        </p:nvSpPr>
        <p:spPr bwMode="auto">
          <a:xfrm>
            <a:off x="8156575" y="5715000"/>
            <a:ext cx="549275" cy="549275"/>
          </a:xfrm>
          <a:prstGeom prst="ellipse">
            <a:avLst/>
          </a:prstGeom>
          <a:solidFill>
            <a:srgbClr val="FE8637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34819" name="Line 3"/>
          <p:cNvSpPr>
            <a:spLocks noChangeShapeType="1"/>
          </p:cNvSpPr>
          <p:nvPr/>
        </p:nvSpPr>
        <p:spPr bwMode="auto">
          <a:xfrm>
            <a:off x="8991600" y="0"/>
            <a:ext cx="1588" cy="68580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rgbClr val="FEC3AE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34821" name="Line 5"/>
          <p:cNvSpPr>
            <a:spLocks noChangeShapeType="1"/>
          </p:cNvSpPr>
          <p:nvPr/>
        </p:nvSpPr>
        <p:spPr bwMode="auto">
          <a:xfrm>
            <a:off x="8915400" y="0"/>
            <a:ext cx="1588" cy="6858000"/>
          </a:xfrm>
          <a:prstGeom prst="line">
            <a:avLst/>
          </a:prstGeom>
          <a:noFill/>
          <a:ln w="9360">
            <a:solidFill>
              <a:srgbClr val="FE8637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4822" name="Line 6"/>
          <p:cNvSpPr>
            <a:spLocks noChangeShapeType="1"/>
          </p:cNvSpPr>
          <p:nvPr/>
        </p:nvSpPr>
        <p:spPr bwMode="auto">
          <a:xfrm>
            <a:off x="6248400" y="0"/>
            <a:ext cx="1588" cy="6858000"/>
          </a:xfrm>
          <a:prstGeom prst="line">
            <a:avLst/>
          </a:prstGeom>
          <a:noFill/>
          <a:ln w="38160">
            <a:solidFill>
              <a:srgbClr val="FEC3AE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4823" name="Line 7"/>
          <p:cNvSpPr>
            <a:spLocks noChangeShapeType="1"/>
          </p:cNvSpPr>
          <p:nvPr/>
        </p:nvSpPr>
        <p:spPr bwMode="auto">
          <a:xfrm>
            <a:off x="6192838" y="0"/>
            <a:ext cx="1587" cy="6858000"/>
          </a:xfrm>
          <a:prstGeom prst="line">
            <a:avLst/>
          </a:prstGeom>
          <a:noFill/>
          <a:ln w="12600">
            <a:solidFill>
              <a:srgbClr val="FE8637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4825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7466013" cy="11414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34826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7466013" cy="48720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10"/>
          <p:cNvSpPr>
            <a:spLocks noGrp="1" noChangeArrowheads="1"/>
          </p:cNvSpPr>
          <p:nvPr>
            <p:ph type="dt"/>
          </p:nvPr>
        </p:nvSpPr>
        <p:spPr bwMode="auto">
          <a:xfrm>
            <a:off x="8786813" y="268288"/>
            <a:ext cx="2009775" cy="382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723900" algn="l"/>
                <a:tab pos="1447800" algn="l"/>
              </a:tabLst>
              <a:defRPr sz="1200">
                <a:solidFill>
                  <a:srgbClr val="575F6D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4827" name="Rectangle 11"/>
          <p:cNvSpPr>
            <a:spLocks noGrp="1" noChangeArrowheads="1"/>
          </p:cNvSpPr>
          <p:nvPr>
            <p:ph type="sldNum"/>
          </p:nvPr>
        </p:nvSpPr>
        <p:spPr bwMode="auto">
          <a:xfrm>
            <a:off x="8129588" y="5734050"/>
            <a:ext cx="608012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ctr">
              <a:buClrTx/>
              <a:buFontTx/>
              <a:buNone/>
              <a:defRPr sz="1400" b="1">
                <a:solidFill>
                  <a:srgbClr val="FFFFFF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fld id="{487A659E-DFFB-448F-8EBF-2613C73DA3F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34828" name="Text Box 12"/>
          <p:cNvSpPr txBox="1">
            <a:spLocks noChangeArrowheads="1"/>
          </p:cNvSpPr>
          <p:nvPr/>
        </p:nvSpPr>
        <p:spPr bwMode="auto">
          <a:xfrm rot="5400000">
            <a:off x="6991351" y="3736975"/>
            <a:ext cx="320040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12" r:id="rId1"/>
    <p:sldLayoutId id="2147485313" r:id="rId2"/>
    <p:sldLayoutId id="2147485314" r:id="rId3"/>
    <p:sldLayoutId id="2147485315" r:id="rId4"/>
    <p:sldLayoutId id="2147485316" r:id="rId5"/>
    <p:sldLayoutId id="2147485317" r:id="rId6"/>
    <p:sldLayoutId id="2147485318" r:id="rId7"/>
    <p:sldLayoutId id="2147485319" r:id="rId8"/>
    <p:sldLayoutId id="2147485320" r:id="rId9"/>
    <p:sldLayoutId id="2147485321" r:id="rId10"/>
    <p:sldLayoutId id="2147485322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525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1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Line 1"/>
          <p:cNvSpPr>
            <a:spLocks noChangeShapeType="1"/>
          </p:cNvSpPr>
          <p:nvPr/>
        </p:nvSpPr>
        <p:spPr bwMode="auto">
          <a:xfrm>
            <a:off x="8763000" y="0"/>
            <a:ext cx="1588" cy="6858000"/>
          </a:xfrm>
          <a:prstGeom prst="line">
            <a:avLst/>
          </a:prstGeom>
          <a:noFill/>
          <a:ln w="38160">
            <a:solidFill>
              <a:srgbClr val="FEC3AE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5842" name="Line 2"/>
          <p:cNvSpPr>
            <a:spLocks noChangeShapeType="1"/>
          </p:cNvSpPr>
          <p:nvPr/>
        </p:nvSpPr>
        <p:spPr bwMode="auto">
          <a:xfrm>
            <a:off x="76200" y="0"/>
            <a:ext cx="1588" cy="6858000"/>
          </a:xfrm>
          <a:prstGeom prst="line">
            <a:avLst/>
          </a:prstGeom>
          <a:noFill/>
          <a:ln w="57240">
            <a:solidFill>
              <a:srgbClr val="FEC3AE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5843" name="Line 3"/>
          <p:cNvSpPr>
            <a:spLocks noChangeShapeType="1"/>
          </p:cNvSpPr>
          <p:nvPr/>
        </p:nvSpPr>
        <p:spPr bwMode="auto">
          <a:xfrm>
            <a:off x="8991600" y="0"/>
            <a:ext cx="1588" cy="6858000"/>
          </a:xfrm>
          <a:prstGeom prst="line">
            <a:avLst/>
          </a:prstGeom>
          <a:noFill/>
          <a:ln w="19080">
            <a:solidFill>
              <a:srgbClr val="FE8637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rgbClr val="FEC3AE">
              <a:alpha val="87000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35845" name="Line 5"/>
          <p:cNvSpPr>
            <a:spLocks noChangeShapeType="1"/>
          </p:cNvSpPr>
          <p:nvPr/>
        </p:nvSpPr>
        <p:spPr bwMode="auto">
          <a:xfrm>
            <a:off x="8915400" y="0"/>
            <a:ext cx="1588" cy="6858000"/>
          </a:xfrm>
          <a:prstGeom prst="line">
            <a:avLst/>
          </a:prstGeom>
          <a:noFill/>
          <a:ln w="9360">
            <a:solidFill>
              <a:srgbClr val="FE8637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5846" name="Oval 6"/>
          <p:cNvSpPr>
            <a:spLocks noChangeArrowheads="1"/>
          </p:cNvSpPr>
          <p:nvPr/>
        </p:nvSpPr>
        <p:spPr bwMode="auto">
          <a:xfrm>
            <a:off x="8156575" y="5715000"/>
            <a:ext cx="549275" cy="549275"/>
          </a:xfrm>
          <a:prstGeom prst="ellipse">
            <a:avLst/>
          </a:prstGeom>
          <a:solidFill>
            <a:srgbClr val="FE8637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35848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7466013" cy="11414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35849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7466013" cy="48720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9"/>
          <p:cNvSpPr>
            <a:spLocks noGrp="1" noChangeArrowheads="1"/>
          </p:cNvSpPr>
          <p:nvPr>
            <p:ph type="dt"/>
          </p:nvPr>
        </p:nvSpPr>
        <p:spPr bwMode="auto">
          <a:xfrm>
            <a:off x="8786813" y="268288"/>
            <a:ext cx="2009775" cy="382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723900" algn="l"/>
                <a:tab pos="1447800" algn="l"/>
              </a:tabLst>
              <a:defRPr sz="1200">
                <a:solidFill>
                  <a:srgbClr val="575F6D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5850" name="Text Box 10"/>
          <p:cNvSpPr txBox="1">
            <a:spLocks noChangeArrowheads="1"/>
          </p:cNvSpPr>
          <p:nvPr/>
        </p:nvSpPr>
        <p:spPr bwMode="auto">
          <a:xfrm rot="5400000">
            <a:off x="6991351" y="3736975"/>
            <a:ext cx="320040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35851" name="Rectangle 11"/>
          <p:cNvSpPr>
            <a:spLocks noGrp="1" noChangeArrowheads="1"/>
          </p:cNvSpPr>
          <p:nvPr>
            <p:ph type="sldNum"/>
          </p:nvPr>
        </p:nvSpPr>
        <p:spPr bwMode="auto">
          <a:xfrm>
            <a:off x="8129588" y="5734050"/>
            <a:ext cx="608012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ctr">
              <a:buClrTx/>
              <a:buFontTx/>
              <a:buNone/>
              <a:defRPr sz="1400" b="1">
                <a:solidFill>
                  <a:srgbClr val="FFFFFF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fld id="{AE59E88C-DD55-4781-B13A-AC15313AADF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23" r:id="rId1"/>
    <p:sldLayoutId id="2147485324" r:id="rId2"/>
    <p:sldLayoutId id="2147485325" r:id="rId3"/>
    <p:sldLayoutId id="2147485326" r:id="rId4"/>
    <p:sldLayoutId id="2147485327" r:id="rId5"/>
    <p:sldLayoutId id="2147485328" r:id="rId6"/>
    <p:sldLayoutId id="2147485329" r:id="rId7"/>
    <p:sldLayoutId id="2147485330" r:id="rId8"/>
    <p:sldLayoutId id="2147485331" r:id="rId9"/>
    <p:sldLayoutId id="2147485332" r:id="rId10"/>
    <p:sldLayoutId id="2147485333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525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1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Line 1"/>
          <p:cNvSpPr>
            <a:spLocks noChangeShapeType="1"/>
          </p:cNvSpPr>
          <p:nvPr/>
        </p:nvSpPr>
        <p:spPr bwMode="auto">
          <a:xfrm>
            <a:off x="8763000" y="0"/>
            <a:ext cx="1588" cy="6858000"/>
          </a:xfrm>
          <a:prstGeom prst="line">
            <a:avLst/>
          </a:prstGeom>
          <a:noFill/>
          <a:ln w="38160">
            <a:solidFill>
              <a:srgbClr val="FEC3AE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6866" name="Line 2"/>
          <p:cNvSpPr>
            <a:spLocks noChangeShapeType="1"/>
          </p:cNvSpPr>
          <p:nvPr/>
        </p:nvSpPr>
        <p:spPr bwMode="auto">
          <a:xfrm>
            <a:off x="76200" y="0"/>
            <a:ext cx="1588" cy="6858000"/>
          </a:xfrm>
          <a:prstGeom prst="line">
            <a:avLst/>
          </a:prstGeom>
          <a:noFill/>
          <a:ln w="57240">
            <a:solidFill>
              <a:srgbClr val="FEC3AE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6867" name="Line 3"/>
          <p:cNvSpPr>
            <a:spLocks noChangeShapeType="1"/>
          </p:cNvSpPr>
          <p:nvPr/>
        </p:nvSpPr>
        <p:spPr bwMode="auto">
          <a:xfrm>
            <a:off x="8991600" y="0"/>
            <a:ext cx="1588" cy="6858000"/>
          </a:xfrm>
          <a:prstGeom prst="line">
            <a:avLst/>
          </a:prstGeom>
          <a:noFill/>
          <a:ln w="19080">
            <a:solidFill>
              <a:srgbClr val="FE8637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rgbClr val="FEC3AE">
              <a:alpha val="87000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36869" name="Line 5"/>
          <p:cNvSpPr>
            <a:spLocks noChangeShapeType="1"/>
          </p:cNvSpPr>
          <p:nvPr/>
        </p:nvSpPr>
        <p:spPr bwMode="auto">
          <a:xfrm>
            <a:off x="8915400" y="0"/>
            <a:ext cx="1588" cy="6858000"/>
          </a:xfrm>
          <a:prstGeom prst="line">
            <a:avLst/>
          </a:prstGeom>
          <a:noFill/>
          <a:ln w="9360">
            <a:solidFill>
              <a:srgbClr val="FE8637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6870" name="Oval 6"/>
          <p:cNvSpPr>
            <a:spLocks noChangeArrowheads="1"/>
          </p:cNvSpPr>
          <p:nvPr/>
        </p:nvSpPr>
        <p:spPr bwMode="auto">
          <a:xfrm>
            <a:off x="8156575" y="5715000"/>
            <a:ext cx="549275" cy="549275"/>
          </a:xfrm>
          <a:prstGeom prst="ellipse">
            <a:avLst/>
          </a:prstGeom>
          <a:solidFill>
            <a:srgbClr val="FE8637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36872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7466013" cy="11414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36873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7466013" cy="48720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9"/>
          <p:cNvSpPr>
            <a:spLocks noGrp="1" noChangeArrowheads="1"/>
          </p:cNvSpPr>
          <p:nvPr>
            <p:ph type="dt"/>
          </p:nvPr>
        </p:nvSpPr>
        <p:spPr bwMode="auto">
          <a:xfrm>
            <a:off x="8786813" y="268288"/>
            <a:ext cx="2009775" cy="382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723900" algn="l"/>
                <a:tab pos="1447800" algn="l"/>
              </a:tabLst>
              <a:defRPr sz="1200">
                <a:solidFill>
                  <a:srgbClr val="575F6D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6874" name="Text Box 10"/>
          <p:cNvSpPr txBox="1">
            <a:spLocks noChangeArrowheads="1"/>
          </p:cNvSpPr>
          <p:nvPr/>
        </p:nvSpPr>
        <p:spPr bwMode="auto">
          <a:xfrm rot="5400000">
            <a:off x="6991351" y="3736975"/>
            <a:ext cx="320040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36875" name="Rectangle 11"/>
          <p:cNvSpPr>
            <a:spLocks noGrp="1" noChangeArrowheads="1"/>
          </p:cNvSpPr>
          <p:nvPr>
            <p:ph type="sldNum"/>
          </p:nvPr>
        </p:nvSpPr>
        <p:spPr bwMode="auto">
          <a:xfrm>
            <a:off x="8129588" y="5734050"/>
            <a:ext cx="608012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ctr">
              <a:buClrTx/>
              <a:buFontTx/>
              <a:buNone/>
              <a:defRPr sz="1400" b="1">
                <a:solidFill>
                  <a:srgbClr val="FFFFFF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fld id="{93826C40-3488-452B-8861-0B3E09E62F6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34" r:id="rId1"/>
    <p:sldLayoutId id="2147485335" r:id="rId2"/>
    <p:sldLayoutId id="2147485336" r:id="rId3"/>
    <p:sldLayoutId id="2147485337" r:id="rId4"/>
    <p:sldLayoutId id="2147485338" r:id="rId5"/>
    <p:sldLayoutId id="2147485339" r:id="rId6"/>
    <p:sldLayoutId id="2147485340" r:id="rId7"/>
    <p:sldLayoutId id="2147485341" r:id="rId8"/>
    <p:sldLayoutId id="2147485342" r:id="rId9"/>
    <p:sldLayoutId id="2147485343" r:id="rId10"/>
    <p:sldLayoutId id="2147485344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575F6D"/>
          </a:solidFill>
          <a:latin typeface="Century Schoolbook" pitchFamily="16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525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1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3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3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9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9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9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9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93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9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9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9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93.xml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9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9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9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9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9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9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9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9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9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9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9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9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9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9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ext Box 1"/>
          <p:cNvSpPr txBox="1">
            <a:spLocks noChangeArrowheads="1"/>
          </p:cNvSpPr>
          <p:nvPr/>
        </p:nvSpPr>
        <p:spPr bwMode="auto">
          <a:xfrm>
            <a:off x="1908175" y="2708275"/>
            <a:ext cx="6965950" cy="29067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400">
                <a:solidFill>
                  <a:srgbClr val="595959"/>
                </a:solidFill>
                <a:latin typeface="Arial Narrow" pitchFamily="32" charset="0"/>
                <a:cs typeface="Arial" charset="0"/>
              </a:rPr>
              <a:t>COMITE INGENIERIE DE LA FEDERATION DES Epl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2400">
              <a:solidFill>
                <a:srgbClr val="595959"/>
              </a:solidFill>
              <a:latin typeface="Arial Narrow" pitchFamily="32" charset="0"/>
              <a:cs typeface="Arial" charset="0"/>
            </a:endParaRP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400">
                <a:solidFill>
                  <a:srgbClr val="004586"/>
                </a:solidFill>
                <a:latin typeface="Arial Narrow" pitchFamily="32" charset="0"/>
                <a:cs typeface="Arial" charset="0"/>
              </a:rPr>
              <a:t>Présentation du projet d'Agence de Financement des investissements locaux (AFIL)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2400">
              <a:solidFill>
                <a:srgbClr val="004586"/>
              </a:solidFill>
              <a:latin typeface="Arial Narrow" pitchFamily="32" charset="0"/>
              <a:cs typeface="Arial" charset="0"/>
            </a:endParaRP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2400">
              <a:solidFill>
                <a:srgbClr val="004586"/>
              </a:solidFill>
              <a:latin typeface="Arial Narrow" pitchFamily="32" charset="0"/>
              <a:cs typeface="Arial" charset="0"/>
            </a:endParaRP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400">
                <a:solidFill>
                  <a:srgbClr val="004586"/>
                </a:solidFill>
                <a:latin typeface="Arial Narrow" pitchFamily="32" charset="0"/>
                <a:cs typeface="Arial" charset="0"/>
              </a:rPr>
              <a:t>Olivier Landel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400">
                <a:solidFill>
                  <a:srgbClr val="004586"/>
                </a:solidFill>
                <a:latin typeface="Arial Narrow" pitchFamily="32" charset="0"/>
                <a:cs typeface="Arial" charset="0"/>
              </a:rPr>
              <a:t>DG ACUF, DG AEAFCL</a:t>
            </a:r>
            <a:endParaRPr lang="fr-FR" sz="2400">
              <a:solidFill>
                <a:srgbClr val="575F6D"/>
              </a:solidFill>
              <a:latin typeface="Arial Narrow" pitchFamily="32" charset="0"/>
              <a:cs typeface="Arial" charset="0"/>
            </a:endParaRPr>
          </a:p>
        </p:txBody>
      </p:sp>
      <p:pic>
        <p:nvPicPr>
          <p:cNvPr id="71683" name="Picture 3"/>
          <p:cNvPicPr>
            <a:picLocks noChangeAspect="1" noChangeArrowheads="1"/>
          </p:cNvPicPr>
          <p:nvPr/>
        </p:nvPicPr>
        <p:blipFill>
          <a:blip r:embed="rId3"/>
          <a:srcRect l="13693" t="19887" r="9421" b="65164"/>
          <a:stretch>
            <a:fillRect/>
          </a:stretch>
        </p:blipFill>
        <p:spPr bwMode="auto">
          <a:xfrm>
            <a:off x="0" y="0"/>
            <a:ext cx="5751513" cy="908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2268538" y="6165850"/>
            <a:ext cx="6604000" cy="444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000">
                <a:solidFill>
                  <a:srgbClr val="262626"/>
                </a:solidFill>
                <a:latin typeface="Arial Narrow" pitchFamily="32" charset="0"/>
                <a:cs typeface="Arial" charset="0"/>
              </a:rPr>
              <a:t>13 mars 2012, </a:t>
            </a:r>
            <a:r>
              <a:rPr lang="fr-FR" sz="2000" b="1">
                <a:solidFill>
                  <a:srgbClr val="262626"/>
                </a:solidFill>
                <a:latin typeface="Arial Narrow" pitchFamily="32" charset="0"/>
                <a:cs typeface="Arial" charset="0"/>
              </a:rPr>
              <a:t>Paris</a:t>
            </a:r>
          </a:p>
        </p:txBody>
      </p:sp>
      <p:pic>
        <p:nvPicPr>
          <p:cNvPr id="71685" name="Picture 2" descr="C:\Users\jdeysson\AppData\Local\Microsoft\Windows\Temporary Internet Files\Content.IE5\4GIB7PJF\logo federation Q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05475" y="0"/>
            <a:ext cx="3438525" cy="179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 Box 1"/>
          <p:cNvSpPr txBox="1">
            <a:spLocks noChangeArrowheads="1"/>
          </p:cNvSpPr>
          <p:nvPr/>
        </p:nvSpPr>
        <p:spPr bwMode="auto">
          <a:xfrm>
            <a:off x="687388" y="1773238"/>
            <a:ext cx="7772400" cy="3816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marL="855663" indent="-855663">
              <a:spcBef>
                <a:spcPts val="600"/>
              </a:spcBef>
              <a:buClr>
                <a:srgbClr val="FE8637"/>
              </a:buClr>
              <a:buSzPct val="70000"/>
              <a:tabLst>
                <a:tab pos="1495425" algn="l"/>
                <a:tab pos="2409825" algn="l"/>
                <a:tab pos="3324225" algn="l"/>
                <a:tab pos="4238625" algn="l"/>
                <a:tab pos="5153025" algn="l"/>
                <a:tab pos="6067425" algn="l"/>
                <a:tab pos="6981825" algn="l"/>
                <a:tab pos="7896225" algn="l"/>
                <a:tab pos="8810625" algn="l"/>
                <a:tab pos="9725025" algn="l"/>
                <a:tab pos="10639425" algn="l"/>
              </a:tabLst>
            </a:pPr>
            <a:endParaRPr lang="fr-FR" sz="3200">
              <a:solidFill>
                <a:srgbClr val="000000"/>
              </a:solidFill>
              <a:latin typeface="Corbel" pitchFamily="32" charset="0"/>
            </a:endParaRPr>
          </a:p>
          <a:p>
            <a:pPr marL="855663" indent="-855663">
              <a:spcBef>
                <a:spcPts val="600"/>
              </a:spcBef>
              <a:buClr>
                <a:srgbClr val="FE8637"/>
              </a:buClr>
              <a:buSzPct val="70000"/>
              <a:buFont typeface="Century Schoolbook" pitchFamily="16" charset="0"/>
              <a:buAutoNum type="arabicPeriod"/>
              <a:tabLst>
                <a:tab pos="1495425" algn="l"/>
                <a:tab pos="2409825" algn="l"/>
                <a:tab pos="3324225" algn="l"/>
                <a:tab pos="4238625" algn="l"/>
                <a:tab pos="5153025" algn="l"/>
                <a:tab pos="6067425" algn="l"/>
                <a:tab pos="6981825" algn="l"/>
                <a:tab pos="7896225" algn="l"/>
                <a:tab pos="8810625" algn="l"/>
                <a:tab pos="9725025" algn="l"/>
                <a:tab pos="10639425" algn="l"/>
              </a:tabLst>
            </a:pPr>
            <a:r>
              <a:rPr lang="fr-FR" sz="3200">
                <a:solidFill>
                  <a:srgbClr val="000000"/>
                </a:solidFill>
                <a:latin typeface="Arial Narrow" pitchFamily="32" charset="0"/>
              </a:rPr>
              <a:t>Pourquoi une agence ?</a:t>
            </a:r>
          </a:p>
          <a:p>
            <a:pPr marL="855663" indent="-855663">
              <a:spcBef>
                <a:spcPts val="600"/>
              </a:spcBef>
              <a:buClr>
                <a:srgbClr val="FE8637"/>
              </a:buClr>
              <a:buSzPct val="70000"/>
              <a:buFont typeface="Century Schoolbook" pitchFamily="16" charset="0"/>
              <a:buAutoNum type="arabicPeriod"/>
              <a:tabLst>
                <a:tab pos="1495425" algn="l"/>
                <a:tab pos="2409825" algn="l"/>
                <a:tab pos="3324225" algn="l"/>
                <a:tab pos="4238625" algn="l"/>
                <a:tab pos="5153025" algn="l"/>
                <a:tab pos="6067425" algn="l"/>
                <a:tab pos="6981825" algn="l"/>
                <a:tab pos="7896225" algn="l"/>
                <a:tab pos="8810625" algn="l"/>
                <a:tab pos="9725025" algn="l"/>
                <a:tab pos="10639425" algn="l"/>
              </a:tabLst>
            </a:pPr>
            <a:endParaRPr lang="fr-FR" sz="3200">
              <a:solidFill>
                <a:srgbClr val="000000"/>
              </a:solidFill>
              <a:latin typeface="Arial Narrow" pitchFamily="32" charset="0"/>
            </a:endParaRPr>
          </a:p>
          <a:p>
            <a:pPr marL="855663" indent="-855663">
              <a:spcBef>
                <a:spcPts val="600"/>
              </a:spcBef>
              <a:buClr>
                <a:srgbClr val="FE8637"/>
              </a:buClr>
              <a:buSzPct val="70000"/>
              <a:buFont typeface="Century Schoolbook" pitchFamily="16" charset="0"/>
              <a:buAutoNum type="arabicPeriod"/>
              <a:tabLst>
                <a:tab pos="1495425" algn="l"/>
                <a:tab pos="2409825" algn="l"/>
                <a:tab pos="3324225" algn="l"/>
                <a:tab pos="4238625" algn="l"/>
                <a:tab pos="5153025" algn="l"/>
                <a:tab pos="6067425" algn="l"/>
                <a:tab pos="6981825" algn="l"/>
                <a:tab pos="7896225" algn="l"/>
                <a:tab pos="8810625" algn="l"/>
                <a:tab pos="9725025" algn="l"/>
                <a:tab pos="10639425" algn="l"/>
              </a:tabLst>
            </a:pPr>
            <a:r>
              <a:rPr lang="fr-FR" sz="3200">
                <a:solidFill>
                  <a:srgbClr val="000000"/>
                </a:solidFill>
                <a:latin typeface="Arial Narrow" pitchFamily="32" charset="0"/>
              </a:rPr>
              <a:t>Comment ça fonctionne ?</a:t>
            </a:r>
          </a:p>
          <a:p>
            <a:pPr marL="855663" indent="-855663">
              <a:spcBef>
                <a:spcPts val="600"/>
              </a:spcBef>
              <a:buClr>
                <a:srgbClr val="FE8637"/>
              </a:buClr>
              <a:buSzPct val="70000"/>
              <a:buFont typeface="Century Schoolbook" pitchFamily="16" charset="0"/>
              <a:buAutoNum type="arabicPeriod"/>
              <a:tabLst>
                <a:tab pos="1495425" algn="l"/>
                <a:tab pos="2409825" algn="l"/>
                <a:tab pos="3324225" algn="l"/>
                <a:tab pos="4238625" algn="l"/>
                <a:tab pos="5153025" algn="l"/>
                <a:tab pos="6067425" algn="l"/>
                <a:tab pos="6981825" algn="l"/>
                <a:tab pos="7896225" algn="l"/>
                <a:tab pos="8810625" algn="l"/>
                <a:tab pos="9725025" algn="l"/>
                <a:tab pos="10639425" algn="l"/>
              </a:tabLst>
            </a:pPr>
            <a:endParaRPr lang="fr-FR" sz="3200">
              <a:solidFill>
                <a:srgbClr val="000000"/>
              </a:solidFill>
              <a:latin typeface="Arial Narrow" pitchFamily="32" charset="0"/>
            </a:endParaRPr>
          </a:p>
          <a:p>
            <a:pPr marL="855663" indent="-855663">
              <a:spcBef>
                <a:spcPts val="600"/>
              </a:spcBef>
              <a:buClr>
                <a:srgbClr val="FE8637"/>
              </a:buClr>
              <a:buSzPct val="70000"/>
              <a:buFont typeface="Century Schoolbook" pitchFamily="16" charset="0"/>
              <a:buAutoNum type="arabicPeriod"/>
              <a:tabLst>
                <a:tab pos="1495425" algn="l"/>
                <a:tab pos="2409825" algn="l"/>
                <a:tab pos="3324225" algn="l"/>
                <a:tab pos="4238625" algn="l"/>
                <a:tab pos="5153025" algn="l"/>
                <a:tab pos="6067425" algn="l"/>
                <a:tab pos="6981825" algn="l"/>
                <a:tab pos="7896225" algn="l"/>
                <a:tab pos="8810625" algn="l"/>
                <a:tab pos="9725025" algn="l"/>
                <a:tab pos="10639425" algn="l"/>
              </a:tabLst>
            </a:pPr>
            <a:r>
              <a:rPr lang="fr-FR" sz="3200">
                <a:solidFill>
                  <a:srgbClr val="000000"/>
                </a:solidFill>
                <a:latin typeface="Arial Narrow" pitchFamily="32" charset="0"/>
              </a:rPr>
              <a:t>En attendant l’Agence </a:t>
            </a:r>
          </a:p>
          <a:p>
            <a:pPr marL="855663" indent="-855663">
              <a:spcBef>
                <a:spcPts val="600"/>
              </a:spcBef>
              <a:buClr>
                <a:srgbClr val="FE8637"/>
              </a:buClr>
              <a:buSzPct val="70000"/>
              <a:tabLst>
                <a:tab pos="1495425" algn="l"/>
                <a:tab pos="2409825" algn="l"/>
                <a:tab pos="3324225" algn="l"/>
                <a:tab pos="4238625" algn="l"/>
                <a:tab pos="5153025" algn="l"/>
                <a:tab pos="6067425" algn="l"/>
                <a:tab pos="6981825" algn="l"/>
                <a:tab pos="7896225" algn="l"/>
                <a:tab pos="8810625" algn="l"/>
                <a:tab pos="9725025" algn="l"/>
                <a:tab pos="10639425" algn="l"/>
              </a:tabLst>
            </a:pPr>
            <a:endParaRPr lang="fr-FR" sz="2400">
              <a:solidFill>
                <a:srgbClr val="000000"/>
              </a:solidFill>
              <a:latin typeface="Arial Narrow" pitchFamily="32" charset="0"/>
            </a:endParaRPr>
          </a:p>
        </p:txBody>
      </p:sp>
      <p:sp>
        <p:nvSpPr>
          <p:cNvPr id="72707" name="Text Box 2"/>
          <p:cNvSpPr txBox="1">
            <a:spLocks noChangeArrowheads="1"/>
          </p:cNvSpPr>
          <p:nvPr/>
        </p:nvSpPr>
        <p:spPr bwMode="auto">
          <a:xfrm>
            <a:off x="457200" y="274638"/>
            <a:ext cx="7467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000">
                <a:solidFill>
                  <a:srgbClr val="575F6D"/>
                </a:solidFill>
                <a:latin typeface="Arial Narrow" pitchFamily="32" charset="0"/>
              </a:rPr>
              <a:t>PLAN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 Box 1"/>
          <p:cNvSpPr txBox="1">
            <a:spLocks noChangeArrowheads="1"/>
          </p:cNvSpPr>
          <p:nvPr/>
        </p:nvSpPr>
        <p:spPr bwMode="auto">
          <a:xfrm>
            <a:off x="914400" y="692150"/>
            <a:ext cx="7772400" cy="5327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marL="273050" indent="-271463" algn="ctr">
              <a:spcBef>
                <a:spcPts val="600"/>
              </a:spcBef>
              <a:buClrTx/>
              <a:buSzPct val="7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fr-FR" sz="4800">
                <a:solidFill>
                  <a:srgbClr val="000000"/>
                </a:solidFill>
              </a:rPr>
              <a:t>I. Pourquoi une agence 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 Box 1"/>
          <p:cNvSpPr txBox="1">
            <a:spLocks noChangeArrowheads="1"/>
          </p:cNvSpPr>
          <p:nvPr/>
        </p:nvSpPr>
        <p:spPr bwMode="auto">
          <a:xfrm>
            <a:off x="5400675" y="720725"/>
            <a:ext cx="3132138" cy="5759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271463" indent="-271463">
              <a:spcBef>
                <a:spcPts val="600"/>
              </a:spcBef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fr-FR" sz="2200">
                <a:solidFill>
                  <a:srgbClr val="000000"/>
                </a:solidFill>
              </a:rPr>
              <a:t>	À l'origine de la démarche, 3 objectifs principaux ...</a:t>
            </a:r>
          </a:p>
          <a:p>
            <a:pPr marL="271463" indent="-271463">
              <a:spcBef>
                <a:spcPts val="600"/>
              </a:spcBef>
              <a:buClr>
                <a:srgbClr val="FE8637"/>
              </a:buClr>
              <a:buSzPct val="70000"/>
              <a:buFont typeface="Wingdings" charset="2"/>
              <a:buNone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endParaRPr lang="fr-FR" i="1">
              <a:solidFill>
                <a:srgbClr val="000000"/>
              </a:solidFill>
              <a:latin typeface="Arial Narrow" pitchFamily="32" charset="0"/>
            </a:endParaRPr>
          </a:p>
          <a:p>
            <a:pPr marL="271463" indent="-271463">
              <a:spcBef>
                <a:spcPts val="600"/>
              </a:spcBef>
              <a:buClr>
                <a:srgbClr val="FE8637"/>
              </a:buClr>
              <a:buSzPct val="70000"/>
              <a:buFont typeface="Wingdings" charset="2"/>
              <a:buNone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endParaRPr lang="fr-FR" i="1">
              <a:solidFill>
                <a:srgbClr val="000000"/>
              </a:solidFill>
              <a:latin typeface="Arial Narrow" pitchFamily="32" charset="0"/>
            </a:endParaRPr>
          </a:p>
          <a:p>
            <a:pPr marL="271463" indent="-271463">
              <a:spcBef>
                <a:spcPts val="600"/>
              </a:spcBef>
              <a:buClr>
                <a:srgbClr val="FE8637"/>
              </a:buClr>
              <a:buSzPct val="70000"/>
              <a:buFont typeface="Wingdings" charset="2"/>
              <a:buNone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endParaRPr lang="fr-FR" b="1">
              <a:solidFill>
                <a:srgbClr val="000000"/>
              </a:solidFill>
              <a:latin typeface="Arial Narrow" pitchFamily="32" charset="0"/>
            </a:endParaRPr>
          </a:p>
          <a:p>
            <a:pPr marL="271463" indent="-271463">
              <a:spcBef>
                <a:spcPts val="600"/>
              </a:spcBef>
              <a:buClr>
                <a:srgbClr val="FE8637"/>
              </a:buClr>
              <a:buSzPct val="70000"/>
              <a:buFont typeface="Wingdings" charset="2"/>
              <a:buNone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endParaRPr lang="fr-FR" b="1">
              <a:solidFill>
                <a:srgbClr val="000000"/>
              </a:solidFill>
              <a:latin typeface="Arial Narrow" pitchFamily="32" charset="0"/>
            </a:endParaRPr>
          </a:p>
          <a:p>
            <a:pPr marL="271463" indent="-271463">
              <a:spcBef>
                <a:spcPts val="600"/>
              </a:spcBef>
              <a:buClr>
                <a:srgbClr val="FE8637"/>
              </a:buClr>
              <a:buSzPct val="70000"/>
              <a:buFont typeface="Wingdings" charset="2"/>
              <a:buNone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endParaRPr lang="fr-FR" b="1">
              <a:solidFill>
                <a:srgbClr val="000000"/>
              </a:solidFill>
              <a:latin typeface="Arial Narrow" pitchFamily="32" charset="0"/>
            </a:endParaRPr>
          </a:p>
          <a:p>
            <a:pPr marL="271463" indent="-271463">
              <a:spcBef>
                <a:spcPts val="600"/>
              </a:spcBef>
              <a:buClr>
                <a:srgbClr val="FE8637"/>
              </a:buClr>
              <a:buSzPct val="70000"/>
              <a:buFont typeface="Wingdings" charset="2"/>
              <a:buNone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endParaRPr lang="fr-FR" b="1">
              <a:solidFill>
                <a:srgbClr val="000000"/>
              </a:solidFill>
              <a:latin typeface="Arial Narrow" pitchFamily="32" charset="0"/>
            </a:endParaRPr>
          </a:p>
          <a:p>
            <a:pPr marL="271463" indent="-271463">
              <a:spcBef>
                <a:spcPts val="600"/>
              </a:spcBef>
              <a:buClr>
                <a:srgbClr val="FE8637"/>
              </a:buClr>
              <a:buSzPct val="70000"/>
              <a:buFont typeface="Wingdings" charset="2"/>
              <a:buNone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endParaRPr lang="fr-FR" b="1">
              <a:solidFill>
                <a:srgbClr val="000000"/>
              </a:solidFill>
              <a:latin typeface="Arial Narrow" pitchFamily="32" charset="0"/>
            </a:endParaRPr>
          </a:p>
          <a:p>
            <a:pPr marL="271463" indent="-271463" algn="just">
              <a:spcBef>
                <a:spcPts val="600"/>
              </a:spcBef>
              <a:buClrTx/>
              <a:buSzTx/>
              <a:buFontTx/>
              <a:buNone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fr-FR" sz="2200">
                <a:solidFill>
                  <a:srgbClr val="000000"/>
                </a:solidFill>
              </a:rPr>
              <a:t>	… la meilleure réponse : créer une Agence française de financement des investissements locaux</a:t>
            </a:r>
          </a:p>
        </p:txBody>
      </p:sp>
      <p:sp>
        <p:nvSpPr>
          <p:cNvPr id="74755" name="Text Box 2"/>
          <p:cNvSpPr txBox="1">
            <a:spLocks noChangeArrowheads="1"/>
          </p:cNvSpPr>
          <p:nvPr/>
        </p:nvSpPr>
        <p:spPr bwMode="auto">
          <a:xfrm>
            <a:off x="457200" y="274638"/>
            <a:ext cx="7786688" cy="7064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000">
                <a:solidFill>
                  <a:srgbClr val="575F6D"/>
                </a:solidFill>
                <a:latin typeface="Arial Narrow" pitchFamily="32" charset="0"/>
              </a:rPr>
              <a:t>POURQUOI UNE AGENCE ?</a:t>
            </a:r>
          </a:p>
        </p:txBody>
      </p:sp>
      <p:graphicFrame>
        <p:nvGraphicFramePr>
          <p:cNvPr id="41987" name="Group 3"/>
          <p:cNvGraphicFramePr>
            <a:graphicFrameLocks noGrp="1"/>
          </p:cNvGraphicFramePr>
          <p:nvPr/>
        </p:nvGraphicFramePr>
        <p:xfrm>
          <a:off x="214313" y="2035175"/>
          <a:ext cx="5186362" cy="3016890"/>
        </p:xfrm>
        <a:graphic>
          <a:graphicData uri="http://schemas.openxmlformats.org/drawingml/2006/table">
            <a:tbl>
              <a:tblPr/>
              <a:tblGrid>
                <a:gridCol w="5186362"/>
              </a:tblGrid>
              <a:tr h="1203325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itchFamily="32" charset="0"/>
                          <a:ea typeface="Microsoft YaHei" charset="-122"/>
                        </a:rPr>
                        <a:t>1. P</a:t>
                      </a:r>
                      <a:r>
                        <a:rPr kumimoji="0" lang="fr-FR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itchFamily="32" charset="0"/>
                          <a:ea typeface="Microsoft YaHei" charset="-122"/>
                        </a:rPr>
                        <a:t>érenniser l’accès aux liquidités et parer à la raréfaction éventuelle des crédits bancaires,</a:t>
                      </a:r>
                    </a:p>
                  </a:txBody>
                  <a:tcPr marL="90000" marR="90000" marT="54360" marB="46800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CC"/>
                    </a:solidFill>
                  </a:tcPr>
                </a:tc>
              </a:tr>
              <a:tr h="890588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endParaRPr kumimoji="0" lang="fr-FR" sz="2400" b="0" i="1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Narrow" pitchFamily="32" charset="0"/>
                        <a:ea typeface="Microsoft YaHei" charset="-122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9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itchFamily="32" charset="0"/>
                          <a:ea typeface="Microsoft YaHei" charset="-122"/>
                        </a:rPr>
                        <a:t>2. Diminuer le coût du crédit,</a:t>
                      </a:r>
                    </a:p>
                  </a:txBody>
                  <a:tcPr marL="90000" marR="90000" marT="53603" marB="46800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</a:tr>
              <a:tr h="901700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endParaRPr kumimoji="0" lang="fr-FR" sz="24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2" charset="0"/>
                        <a:ea typeface="Microsoft YaHei" charset="-122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9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2" charset="0"/>
                          <a:ea typeface="Microsoft YaHei" charset="-122"/>
                        </a:rPr>
                        <a:t>3. Diversifier le marché bancaire,</a:t>
                      </a:r>
                    </a:p>
                  </a:txBody>
                  <a:tcPr marL="90000" marR="90000" marT="53603" marB="46800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ext Box 1"/>
          <p:cNvSpPr txBox="1">
            <a:spLocks noChangeArrowheads="1"/>
          </p:cNvSpPr>
          <p:nvPr/>
        </p:nvSpPr>
        <p:spPr bwMode="auto">
          <a:xfrm>
            <a:off x="250825" y="1260475"/>
            <a:ext cx="8208963" cy="4656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271463" indent="-271463" algn="just">
              <a:spcBef>
                <a:spcPts val="600"/>
              </a:spcBef>
              <a:buClr>
                <a:srgbClr val="FE8637"/>
              </a:buClr>
              <a:buSzPct val="70000"/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sz="2000" b="1" i="1">
                <a:solidFill>
                  <a:srgbClr val="000000"/>
                </a:solidFill>
                <a:latin typeface="Arial Narrow" pitchFamily="32" charset="0"/>
              </a:rPr>
              <a:t>1. STRUCTURELLEMENT, </a:t>
            </a:r>
            <a:r>
              <a:rPr lang="fr-FR" sz="2000" i="1">
                <a:solidFill>
                  <a:srgbClr val="000000"/>
                </a:solidFill>
                <a:latin typeface="Arial Narrow" pitchFamily="32" charset="0"/>
              </a:rPr>
              <a:t>un modèle économique qui a fait ses preuves</a:t>
            </a:r>
          </a:p>
          <a:p>
            <a:pPr marL="271463" indent="-271463" algn="just">
              <a:spcBef>
                <a:spcPts val="600"/>
              </a:spcBef>
              <a:buClr>
                <a:srgbClr val="FE8637"/>
              </a:buClr>
              <a:buSzPct val="70000"/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sz="2000" i="1">
                <a:solidFill>
                  <a:srgbClr val="000000"/>
                </a:solidFill>
                <a:latin typeface="Arial Narrow" pitchFamily="32" charset="0"/>
              </a:rPr>
              <a:t> </a:t>
            </a:r>
            <a:r>
              <a:rPr lang="fr-FR" sz="2000">
                <a:solidFill>
                  <a:srgbClr val="000000"/>
                </a:solidFill>
                <a:latin typeface="Arial Narrow" pitchFamily="32" charset="0"/>
              </a:rPr>
              <a:t> </a:t>
            </a:r>
          </a:p>
          <a:p>
            <a:pPr marL="271463" indent="-271463">
              <a:spcBef>
                <a:spcPts val="600"/>
              </a:spcBef>
              <a:buClr>
                <a:srgbClr val="FE8637"/>
              </a:buClr>
              <a:buSzPct val="70000"/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fr-FR" b="1">
              <a:solidFill>
                <a:srgbClr val="000000"/>
              </a:solidFill>
              <a:latin typeface="Arial Narrow" pitchFamily="32" charset="0"/>
            </a:endParaRPr>
          </a:p>
          <a:p>
            <a:pPr marL="271463" indent="-271463" algn="just">
              <a:spcBef>
                <a:spcPts val="600"/>
              </a:spcBef>
              <a:buClr>
                <a:srgbClr val="FE8637"/>
              </a:buClr>
              <a:buSzPct val="70000"/>
              <a:buFont typeface="Wingdings" charset="2"/>
              <a:buChar char="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sz="1600" b="1">
                <a:solidFill>
                  <a:srgbClr val="000000"/>
                </a:solidFill>
                <a:latin typeface="Arial Narrow" pitchFamily="32" charset="0"/>
              </a:rPr>
              <a:t>Famille des Local Governements </a:t>
            </a:r>
            <a:r>
              <a:rPr lang="en-US" sz="1600" b="1">
                <a:solidFill>
                  <a:srgbClr val="000000"/>
                </a:solidFill>
                <a:latin typeface="Arial Narrow" pitchFamily="32" charset="0"/>
              </a:rPr>
              <a:t>Funding</a:t>
            </a:r>
            <a:r>
              <a:rPr lang="fr-FR" sz="1600" b="1">
                <a:solidFill>
                  <a:srgbClr val="000000"/>
                </a:solidFill>
                <a:latin typeface="Arial Narrow" pitchFamily="32" charset="0"/>
              </a:rPr>
              <a:t> Associations (LGFA) </a:t>
            </a:r>
            <a:r>
              <a:rPr lang="fr-FR" sz="1600">
                <a:solidFill>
                  <a:srgbClr val="000000"/>
                </a:solidFill>
                <a:latin typeface="Arial Narrow" pitchFamily="32" charset="0"/>
              </a:rPr>
              <a:t>: une famille de véhicules bien connue des marchés, dont certains membres sont centenaires ;</a:t>
            </a:r>
          </a:p>
          <a:p>
            <a:pPr marL="271463" indent="-271463" algn="just">
              <a:spcBef>
                <a:spcPts val="600"/>
              </a:spcBef>
              <a:buClr>
                <a:srgbClr val="FE8637"/>
              </a:buClr>
              <a:buSzPct val="70000"/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fr-FR" sz="1600">
              <a:solidFill>
                <a:srgbClr val="000000"/>
              </a:solidFill>
              <a:latin typeface="Arial Narrow" pitchFamily="32" charset="0"/>
            </a:endParaRPr>
          </a:p>
          <a:p>
            <a:pPr marL="271463" indent="-271463" algn="just">
              <a:spcBef>
                <a:spcPts val="600"/>
              </a:spcBef>
              <a:buClr>
                <a:srgbClr val="FE8637"/>
              </a:buClr>
              <a:buSzPct val="70000"/>
              <a:buFont typeface="Wingdings" charset="2"/>
              <a:buChar char="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sz="1600" b="1">
                <a:solidFill>
                  <a:srgbClr val="000000"/>
                </a:solidFill>
                <a:latin typeface="Arial Narrow" pitchFamily="32" charset="0"/>
              </a:rPr>
              <a:t>Une structure qui n'est pas basée sur une SCF mais sur des émissions obligataires</a:t>
            </a:r>
            <a:r>
              <a:rPr lang="fr-FR" sz="1600">
                <a:solidFill>
                  <a:srgbClr val="000000"/>
                </a:solidFill>
                <a:latin typeface="Arial Narrow" pitchFamily="32" charset="0"/>
              </a:rPr>
              <a:t> : offrir directement aux investisseurs la signature des emprunteurs ;</a:t>
            </a:r>
          </a:p>
          <a:p>
            <a:pPr marL="271463" indent="-271463" algn="just">
              <a:spcBef>
                <a:spcPts val="600"/>
              </a:spcBef>
              <a:buClr>
                <a:srgbClr val="FE8637"/>
              </a:buClr>
              <a:buSzPct val="70000"/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fr-FR" sz="1600" b="1">
              <a:solidFill>
                <a:srgbClr val="000000"/>
              </a:solidFill>
              <a:latin typeface="Arial Narrow" pitchFamily="32" charset="0"/>
            </a:endParaRPr>
          </a:p>
          <a:p>
            <a:pPr marL="271463" indent="-271463" algn="just">
              <a:spcBef>
                <a:spcPts val="600"/>
              </a:spcBef>
              <a:buClr>
                <a:srgbClr val="FE8637"/>
              </a:buClr>
              <a:buSzPct val="70000"/>
              <a:buFont typeface="Wingdings" charset="2"/>
              <a:buChar char="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sz="1600" b="1">
                <a:solidFill>
                  <a:srgbClr val="000000"/>
                </a:solidFill>
                <a:latin typeface="Arial Narrow" pitchFamily="32" charset="0"/>
              </a:rPr>
              <a:t>Tirer parti de la solidité financière des CT en créant un effet de volume </a:t>
            </a:r>
            <a:r>
              <a:rPr lang="fr-FR" sz="1600">
                <a:solidFill>
                  <a:srgbClr val="000000"/>
                </a:solidFill>
                <a:latin typeface="Arial Narrow" pitchFamily="32" charset="0"/>
              </a:rPr>
              <a:t>: les marchés apprécient le papier collectivités locales (qualité de crédit), mais les volumes émis ne sont pas toujours suffisants,</a:t>
            </a:r>
          </a:p>
          <a:p>
            <a:pPr marL="271463" indent="-271463" algn="just">
              <a:spcBef>
                <a:spcPts val="600"/>
              </a:spcBef>
              <a:buClr>
                <a:srgbClr val="FE8637"/>
              </a:buClr>
              <a:buSzPct val="70000"/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fr-FR" sz="1600">
              <a:solidFill>
                <a:srgbClr val="000000"/>
              </a:solidFill>
              <a:latin typeface="Arial Narrow" pitchFamily="32" charset="0"/>
            </a:endParaRPr>
          </a:p>
          <a:p>
            <a:pPr marL="271463" indent="-271463" algn="just">
              <a:spcBef>
                <a:spcPts val="600"/>
              </a:spcBef>
              <a:buClr>
                <a:srgbClr val="FE8637"/>
              </a:buClr>
              <a:buSzPct val="70000"/>
              <a:buFont typeface="Wingdings" charset="2"/>
              <a:buChar char="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sz="1600" b="1">
                <a:solidFill>
                  <a:srgbClr val="000000"/>
                </a:solidFill>
                <a:latin typeface="Arial Narrow" pitchFamily="32" charset="0"/>
              </a:rPr>
              <a:t>Marges opérationnelles réduites au minimum </a:t>
            </a:r>
            <a:r>
              <a:rPr lang="fr-FR" sz="1600">
                <a:solidFill>
                  <a:srgbClr val="000000"/>
                </a:solidFill>
                <a:latin typeface="Arial Narrow" pitchFamily="32" charset="0"/>
              </a:rPr>
              <a:t>(frais de structures réduits, pas d’actionnaires exigeant des rendements élevés à rémunérer)</a:t>
            </a:r>
          </a:p>
          <a:p>
            <a:pPr marL="271463" indent="-271463">
              <a:spcBef>
                <a:spcPts val="600"/>
              </a:spcBef>
              <a:buClrTx/>
              <a:buSz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fr-FR" sz="1600">
              <a:solidFill>
                <a:srgbClr val="000000"/>
              </a:solidFill>
              <a:latin typeface="Arial Narrow" pitchFamily="32" charset="0"/>
            </a:endParaRPr>
          </a:p>
        </p:txBody>
      </p:sp>
      <p:sp>
        <p:nvSpPr>
          <p:cNvPr id="75779" name="Text Box 2"/>
          <p:cNvSpPr txBox="1">
            <a:spLocks noChangeArrowheads="1"/>
          </p:cNvSpPr>
          <p:nvPr/>
        </p:nvSpPr>
        <p:spPr bwMode="auto">
          <a:xfrm>
            <a:off x="457200" y="274638"/>
            <a:ext cx="7786688" cy="7064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000">
                <a:solidFill>
                  <a:srgbClr val="575F6D"/>
                </a:solidFill>
                <a:latin typeface="Arial Narrow" pitchFamily="32" charset="0"/>
              </a:rPr>
              <a:t>POURQUOI UNE AGENCE ?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625" y="1041400"/>
            <a:ext cx="9096375" cy="4538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ext Box 1"/>
          <p:cNvSpPr txBox="1">
            <a:spLocks noChangeArrowheads="1"/>
          </p:cNvSpPr>
          <p:nvPr/>
        </p:nvSpPr>
        <p:spPr bwMode="auto">
          <a:xfrm>
            <a:off x="323850" y="981075"/>
            <a:ext cx="8208963" cy="5089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271463" indent="-271463">
              <a:spcBef>
                <a:spcPts val="600"/>
              </a:spcBef>
              <a:buClr>
                <a:srgbClr val="FE8637"/>
              </a:buClr>
              <a:buSzPct val="70000"/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sz="2000" b="1" i="1">
                <a:solidFill>
                  <a:srgbClr val="000000"/>
                </a:solidFill>
                <a:latin typeface="Arial Narrow" pitchFamily="32" charset="0"/>
              </a:rPr>
              <a:t>2. CONJONCTURELLEMENT</a:t>
            </a:r>
            <a:r>
              <a:rPr lang="fr-FR" sz="2000" i="1">
                <a:solidFill>
                  <a:srgbClr val="000000"/>
                </a:solidFill>
                <a:latin typeface="Arial Narrow" pitchFamily="32" charset="0"/>
              </a:rPr>
              <a:t>, la crise a démontré par l’absurde la nécessité du projet </a:t>
            </a:r>
            <a:br>
              <a:rPr lang="fr-FR" sz="2000" i="1">
                <a:solidFill>
                  <a:srgbClr val="000000"/>
                </a:solidFill>
                <a:latin typeface="Arial Narrow" pitchFamily="32" charset="0"/>
              </a:rPr>
            </a:br>
            <a:endParaRPr lang="fr-FR" sz="2000" i="1">
              <a:solidFill>
                <a:srgbClr val="000000"/>
              </a:solidFill>
              <a:latin typeface="Arial Narrow" pitchFamily="32" charset="0"/>
            </a:endParaRPr>
          </a:p>
          <a:p>
            <a:pPr marL="638175" lvl="1" indent="-273050">
              <a:spcBef>
                <a:spcPts val="450"/>
              </a:spcBef>
              <a:buClr>
                <a:srgbClr val="FE8637"/>
              </a:buClr>
              <a:buSzPct val="80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b="1">
                <a:solidFill>
                  <a:srgbClr val="000000"/>
                </a:solidFill>
                <a:latin typeface="Arial Narrow" pitchFamily="32" charset="0"/>
              </a:rPr>
              <a:t>Tension sur les marchés, Ratios Bâle III, tétanie des banques </a:t>
            </a:r>
            <a:r>
              <a:rPr lang="fr-FR">
                <a:solidFill>
                  <a:srgbClr val="000000"/>
                </a:solidFill>
                <a:latin typeface="Arial Narrow" pitchFamily="32" charset="0"/>
              </a:rPr>
              <a:t>: impossibilité de lever la totalité des montants désirés, marges très élevées,</a:t>
            </a:r>
          </a:p>
          <a:p>
            <a:pPr marL="638175" lvl="1" indent="-273050" algn="just">
              <a:spcBef>
                <a:spcPts val="450"/>
              </a:spcBef>
              <a:buClr>
                <a:srgbClr val="FE8637"/>
              </a:buClr>
              <a:buSzPct val="80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b="1">
                <a:solidFill>
                  <a:srgbClr val="000000"/>
                </a:solidFill>
                <a:latin typeface="Arial Narrow" pitchFamily="32" charset="0"/>
              </a:rPr>
              <a:t>Baisse prévue de 1,3 milliards d’€ de l’investissement 2012 : </a:t>
            </a:r>
            <a:r>
              <a:rPr lang="fr-FR">
                <a:solidFill>
                  <a:srgbClr val="000000"/>
                </a:solidFill>
                <a:latin typeface="Arial Narrow" pitchFamily="32" charset="0"/>
              </a:rPr>
              <a:t>des répercussions directes sur l’emploi local et le tissu des PME</a:t>
            </a:r>
          </a:p>
          <a:p>
            <a:pPr marL="1038225" lvl="2" indent="-273050" algn="just">
              <a:spcBef>
                <a:spcPts val="450"/>
              </a:spcBef>
              <a:buClr>
                <a:srgbClr val="FE8637"/>
              </a:buClr>
              <a:buSzPct val="80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>
                <a:solidFill>
                  <a:srgbClr val="000000"/>
                </a:solidFill>
                <a:latin typeface="Arial Narrow" pitchFamily="32" charset="0"/>
              </a:rPr>
              <a:t>Besoin 2012 : 17 milliards</a:t>
            </a:r>
          </a:p>
          <a:p>
            <a:pPr marL="638175" lvl="1" indent="-273050" algn="just">
              <a:spcBef>
                <a:spcPts val="450"/>
              </a:spcBef>
              <a:buClr>
                <a:srgbClr val="FE8637"/>
              </a:buClr>
              <a:buSzPct val="80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b="1">
                <a:solidFill>
                  <a:srgbClr val="000000"/>
                </a:solidFill>
                <a:latin typeface="Arial Narrow" pitchFamily="32" charset="0"/>
              </a:rPr>
              <a:t>Lacune prévisible de 4 milliards d’€ </a:t>
            </a:r>
            <a:r>
              <a:rPr lang="fr-FR">
                <a:solidFill>
                  <a:srgbClr val="000000"/>
                </a:solidFill>
                <a:latin typeface="Arial Narrow" pitchFamily="32" charset="0"/>
              </a:rPr>
              <a:t>entre les besoins des CT et les volumes proposés par les banques</a:t>
            </a:r>
          </a:p>
          <a:p>
            <a:pPr marL="1038225" lvl="2" indent="-273050" algn="just">
              <a:spcBef>
                <a:spcPts val="450"/>
              </a:spcBef>
              <a:buClr>
                <a:srgbClr val="FE8637"/>
              </a:buClr>
              <a:buSzPct val="80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>
                <a:solidFill>
                  <a:srgbClr val="000000"/>
                </a:solidFill>
                <a:latin typeface="Arial Narrow" pitchFamily="32" charset="0"/>
              </a:rPr>
              <a:t>Banques : 8 ; Fonds d’épargne : 5</a:t>
            </a:r>
          </a:p>
          <a:p>
            <a:pPr marL="1038225" lvl="2" indent="-273050" algn="just">
              <a:spcBef>
                <a:spcPts val="450"/>
              </a:spcBef>
              <a:buClr>
                <a:srgbClr val="FE8637"/>
              </a:buClr>
              <a:buSzPct val="80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>
                <a:solidFill>
                  <a:srgbClr val="000000"/>
                </a:solidFill>
                <a:latin typeface="Arial Narrow" pitchFamily="32" charset="0"/>
              </a:rPr>
              <a:t>Obligataire groupé : 1; LBP/CdC/Etat : 3 ? </a:t>
            </a:r>
          </a:p>
          <a:p>
            <a:pPr marL="638175" lvl="1" indent="-273050">
              <a:spcBef>
                <a:spcPts val="450"/>
              </a:spcBef>
              <a:buClr>
                <a:srgbClr val="FE8637"/>
              </a:buClr>
              <a:buSzPct val="80000"/>
              <a:buFont typeface="Wingdings 2" pitchFamily="16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fr-FR">
              <a:solidFill>
                <a:srgbClr val="000000"/>
              </a:solidFill>
              <a:latin typeface="Arial Narrow" pitchFamily="32" charset="0"/>
            </a:endParaRPr>
          </a:p>
          <a:p>
            <a:pPr marL="638175" lvl="1" indent="-273050">
              <a:spcBef>
                <a:spcPts val="450"/>
              </a:spcBef>
              <a:buClr>
                <a:srgbClr val="FE8637"/>
              </a:buClr>
              <a:buSzPct val="80000"/>
              <a:buFont typeface="Wingdings 2" pitchFamily="16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fr-FR" b="1">
              <a:solidFill>
                <a:srgbClr val="000000"/>
              </a:solidFill>
              <a:latin typeface="Arial Narrow" pitchFamily="32" charset="0"/>
            </a:endParaRPr>
          </a:p>
          <a:p>
            <a:pPr marL="638175" lvl="1" indent="-273050">
              <a:spcBef>
                <a:spcPts val="500"/>
              </a:spcBef>
              <a:buClrTx/>
              <a:buSzPct val="8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sz="2000">
                <a:solidFill>
                  <a:srgbClr val="000000"/>
                </a:solidFill>
                <a:latin typeface="Corbel" pitchFamily="32" charset="0"/>
              </a:rPr>
              <a:t/>
            </a:r>
            <a:br>
              <a:rPr lang="fr-FR" sz="2000">
                <a:solidFill>
                  <a:srgbClr val="000000"/>
                </a:solidFill>
                <a:latin typeface="Corbel" pitchFamily="32" charset="0"/>
              </a:rPr>
            </a:br>
            <a:endParaRPr lang="fr-FR" sz="2000">
              <a:solidFill>
                <a:srgbClr val="000000"/>
              </a:solidFill>
              <a:latin typeface="Corbel" pitchFamily="32" charset="0"/>
            </a:endParaRPr>
          </a:p>
        </p:txBody>
      </p:sp>
      <p:sp>
        <p:nvSpPr>
          <p:cNvPr id="77827" name="Text Box 2"/>
          <p:cNvSpPr txBox="1">
            <a:spLocks noChangeArrowheads="1"/>
          </p:cNvSpPr>
          <p:nvPr/>
        </p:nvSpPr>
        <p:spPr bwMode="auto">
          <a:xfrm>
            <a:off x="457200" y="274638"/>
            <a:ext cx="7786688" cy="7064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000">
                <a:solidFill>
                  <a:srgbClr val="575F6D"/>
                </a:solidFill>
                <a:latin typeface="Arial Narrow" pitchFamily="32" charset="0"/>
              </a:rPr>
              <a:t>POURQUOI UNE AGENCE ?</a:t>
            </a:r>
          </a:p>
        </p:txBody>
      </p:sp>
      <p:graphicFrame>
        <p:nvGraphicFramePr>
          <p:cNvPr id="45059" name="Group 3"/>
          <p:cNvGraphicFramePr>
            <a:graphicFrameLocks noGrp="1"/>
          </p:cNvGraphicFramePr>
          <p:nvPr/>
        </p:nvGraphicFramePr>
        <p:xfrm>
          <a:off x="698500" y="4710113"/>
          <a:ext cx="7257876" cy="1667266"/>
        </p:xfrm>
        <a:graphic>
          <a:graphicData uri="http://schemas.openxmlformats.org/drawingml/2006/table">
            <a:tbl>
              <a:tblPr/>
              <a:tblGrid>
                <a:gridCol w="7257876"/>
              </a:tblGrid>
              <a:tr h="917575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itchFamily="32" charset="0"/>
                          <a:ea typeface="Microsoft YaHei" charset="-122"/>
                        </a:rPr>
                        <a:t>Et si l'Agence avait existé ? </a:t>
                      </a:r>
                    </a:p>
                    <a:p>
                      <a:pPr marL="0" marR="0" lvl="0" indent="0" algn="ctr" defTabSz="449263" rtl="0" eaLnBrk="1" fontAlgn="base" latinLnBrk="0" hangingPunct="0">
                        <a:lnSpc>
                          <a:spcPct val="9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Narrow" pitchFamily="32" charset="0"/>
                        <a:ea typeface="Microsoft YaHei" charset="-122"/>
                      </a:endParaRPr>
                    </a:p>
                    <a:p>
                      <a:pPr marL="0" marR="0" lvl="0" indent="0" algn="ctr" defTabSz="449263" rtl="0" eaLnBrk="1" fontAlgn="base" latinLnBrk="0" hangingPunct="0">
                        <a:lnSpc>
                          <a:spcPct val="9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itchFamily="32" charset="0"/>
                          <a:ea typeface="Microsoft YaHei" charset="-122"/>
                        </a:rPr>
                        <a:t>- Les LGFAs n'ont pas souffert des crises de </a:t>
                      </a:r>
                      <a:r>
                        <a:rPr kumimoji="0" lang="fr-F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itchFamily="32" charset="0"/>
                          <a:ea typeface="Microsoft YaHei" charset="-122"/>
                          <a:cs typeface="Arial Unicode MS" charset="0"/>
                        </a:rPr>
                        <a:t>1929 et 2008 - 2011</a:t>
                      </a:r>
                    </a:p>
                    <a:p>
                      <a:pPr marL="0" marR="0" lvl="0" indent="0" algn="ctr" defTabSz="449263" rtl="0" eaLnBrk="1" fontAlgn="base" latinLnBrk="0" hangingPunct="0">
                        <a:lnSpc>
                          <a:spcPct val="9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endParaRPr kumimoji="0" lang="fr-F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Narrow" pitchFamily="32" charset="0"/>
                        <a:ea typeface="Microsoft YaHei" charset="-122"/>
                        <a:cs typeface="Arial Unicode MS" charset="0"/>
                      </a:endParaRP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9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itchFamily="32" charset="0"/>
                          <a:ea typeface="Microsoft YaHei" charset="-122"/>
                        </a:rPr>
                        <a:t>- En </a:t>
                      </a:r>
                      <a:r>
                        <a:rPr kumimoji="0" lang="fr-F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itchFamily="32" charset="0"/>
                          <a:ea typeface="Microsoft YaHei" charset="-122"/>
                        </a:rPr>
                        <a:t>mai 2010</a:t>
                      </a: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itchFamily="32" charset="0"/>
                          <a:ea typeface="Microsoft YaHei" charset="-122"/>
                        </a:rPr>
                        <a:t> : </a:t>
                      </a:r>
                      <a:r>
                        <a:rPr kumimoji="0" lang="fr-FR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itchFamily="32" charset="0"/>
                          <a:ea typeface="Microsoft YaHei" charset="-122"/>
                        </a:rPr>
                        <a:t>Euribor</a:t>
                      </a:r>
                      <a:r>
                        <a:rPr kumimoji="0" lang="fr-F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itchFamily="32" charset="0"/>
                          <a:ea typeface="Microsoft YaHei" charset="-122"/>
                        </a:rPr>
                        <a:t> +60 ou 80 </a:t>
                      </a:r>
                      <a:r>
                        <a:rPr kumimoji="0" lang="fr-FR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itchFamily="32" charset="0"/>
                          <a:ea typeface="Microsoft YaHei" charset="-122"/>
                        </a:rPr>
                        <a:t>bp</a:t>
                      </a:r>
                      <a:r>
                        <a:rPr kumimoji="0" lang="fr-F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itchFamily="32" charset="0"/>
                          <a:ea typeface="Microsoft YaHei" charset="-122"/>
                        </a:rPr>
                        <a:t> </a:t>
                      </a: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itchFamily="32" charset="0"/>
                          <a:ea typeface="Microsoft YaHei" charset="-122"/>
                        </a:rPr>
                        <a:t>si</a:t>
                      </a:r>
                      <a:r>
                        <a:rPr kumimoji="0" lang="fr-F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itchFamily="32" charset="0"/>
                          <a:ea typeface="Microsoft YaHei" charset="-122"/>
                        </a:rPr>
                        <a:t> AA+ / </a:t>
                      </a:r>
                      <a:r>
                        <a:rPr kumimoji="0" lang="fr-FR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itchFamily="32" charset="0"/>
                          <a:ea typeface="Microsoft YaHei" charset="-122"/>
                        </a:rPr>
                        <a:t>Euribor</a:t>
                      </a:r>
                      <a:r>
                        <a:rPr kumimoji="0" lang="fr-F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itchFamily="32" charset="0"/>
                          <a:ea typeface="Microsoft YaHei" charset="-122"/>
                        </a:rPr>
                        <a:t> +40/45 à 60/65 </a:t>
                      </a:r>
                      <a:r>
                        <a:rPr kumimoji="0" lang="fr-FR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itchFamily="32" charset="0"/>
                          <a:ea typeface="Microsoft YaHei" charset="-122"/>
                        </a:rPr>
                        <a:t>bp</a:t>
                      </a:r>
                      <a:r>
                        <a:rPr kumimoji="0" lang="fr-F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itchFamily="32" charset="0"/>
                          <a:ea typeface="Microsoft YaHei" charset="-122"/>
                        </a:rPr>
                        <a:t> </a:t>
                      </a: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itchFamily="32" charset="0"/>
                          <a:ea typeface="Microsoft YaHei" charset="-122"/>
                        </a:rPr>
                        <a:t>si </a:t>
                      </a:r>
                      <a:r>
                        <a:rPr kumimoji="0" lang="fr-F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itchFamily="32" charset="0"/>
                          <a:ea typeface="Microsoft YaHei" charset="-122"/>
                        </a:rPr>
                        <a:t>AAA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9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Narrow" pitchFamily="32" charset="0"/>
                        <a:ea typeface="Microsoft YaHei" charset="-122"/>
                      </a:endParaRPr>
                    </a:p>
                  </a:txBody>
                  <a:tcPr marL="90000" marR="90000" marT="53603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863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7786688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000" b="1" i="1">
                <a:solidFill>
                  <a:srgbClr val="000000"/>
                </a:solidFill>
                <a:latin typeface="Arial Narrow" pitchFamily="32" charset="0"/>
              </a:rPr>
              <a:t>3. L'aboutissement d'une démarche ancienne</a:t>
            </a:r>
            <a:br>
              <a:rPr lang="fr-FR" sz="2000" b="1" i="1">
                <a:solidFill>
                  <a:srgbClr val="000000"/>
                </a:solidFill>
                <a:latin typeface="Arial Narrow" pitchFamily="32" charset="0"/>
              </a:rPr>
            </a:br>
            <a:endParaRPr lang="fr-FR" sz="2000" b="1" i="1">
              <a:solidFill>
                <a:srgbClr val="000000"/>
              </a:solidFill>
              <a:latin typeface="Arial Narrow" pitchFamily="32" charset="0"/>
            </a:endParaRPr>
          </a:p>
        </p:txBody>
      </p:sp>
      <p:sp>
        <p:nvSpPr>
          <p:cNvPr id="78851" name="Rectangle 2"/>
          <p:cNvSpPr>
            <a:spLocks noChangeArrowheads="1"/>
          </p:cNvSpPr>
          <p:nvPr/>
        </p:nvSpPr>
        <p:spPr bwMode="auto">
          <a:xfrm>
            <a:off x="179388" y="1989138"/>
            <a:ext cx="2592387" cy="431800"/>
          </a:xfrm>
          <a:prstGeom prst="rect">
            <a:avLst/>
          </a:prstGeom>
          <a:solidFill>
            <a:srgbClr val="FFFFFF"/>
          </a:solidFill>
          <a:ln w="25560">
            <a:solidFill>
              <a:srgbClr val="FE8637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200" b="1">
              <a:solidFill>
                <a:srgbClr val="000000"/>
              </a:solidFill>
              <a:latin typeface="Corbel" pitchFamily="32" charset="0"/>
            </a:endParaRP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1">
                <a:solidFill>
                  <a:srgbClr val="000000"/>
                </a:solidFill>
                <a:latin typeface="Corbel" pitchFamily="32" charset="0"/>
              </a:rPr>
              <a:t>Émissions obligataires groupées des communautés urbaines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200" b="1">
              <a:solidFill>
                <a:srgbClr val="000000"/>
              </a:solidFill>
              <a:latin typeface="Corbel" pitchFamily="32" charset="0"/>
            </a:endParaRPr>
          </a:p>
        </p:txBody>
      </p:sp>
      <p:sp>
        <p:nvSpPr>
          <p:cNvPr id="78852" name="Rectangle 3"/>
          <p:cNvSpPr>
            <a:spLocks noChangeArrowheads="1"/>
          </p:cNvSpPr>
          <p:nvPr/>
        </p:nvSpPr>
        <p:spPr bwMode="auto">
          <a:xfrm>
            <a:off x="2987675" y="1989138"/>
            <a:ext cx="2592388" cy="431800"/>
          </a:xfrm>
          <a:prstGeom prst="rect">
            <a:avLst/>
          </a:prstGeom>
          <a:solidFill>
            <a:srgbClr val="FFFFFF"/>
          </a:solidFill>
          <a:ln w="25560">
            <a:solidFill>
              <a:srgbClr val="FE8637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200" b="1">
              <a:solidFill>
                <a:srgbClr val="000000"/>
              </a:solidFill>
              <a:latin typeface="Corbel" pitchFamily="32" charset="0"/>
            </a:endParaRP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1">
                <a:solidFill>
                  <a:srgbClr val="000000"/>
                </a:solidFill>
                <a:latin typeface="Corbel" pitchFamily="32" charset="0"/>
              </a:rPr>
              <a:t>Volonté d’élargir aux autres collectivités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200" b="1">
              <a:solidFill>
                <a:srgbClr val="000000"/>
              </a:solidFill>
              <a:latin typeface="Corbel" pitchFamily="32" charset="0"/>
            </a:endParaRPr>
          </a:p>
        </p:txBody>
      </p:sp>
      <p:grpSp>
        <p:nvGrpSpPr>
          <p:cNvPr id="78853" name="Group 4"/>
          <p:cNvGrpSpPr>
            <a:grpSpLocks/>
          </p:cNvGrpSpPr>
          <p:nvPr/>
        </p:nvGrpSpPr>
        <p:grpSpPr bwMode="auto">
          <a:xfrm>
            <a:off x="5730875" y="1938338"/>
            <a:ext cx="3155950" cy="784225"/>
            <a:chOff x="3610" y="1221"/>
            <a:chExt cx="1988" cy="494"/>
          </a:xfrm>
        </p:grpSpPr>
        <p:pic>
          <p:nvPicPr>
            <p:cNvPr id="78872" name="Picture 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610" y="1221"/>
              <a:ext cx="1988" cy="49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78873" name="Text Box 6"/>
            <p:cNvSpPr txBox="1">
              <a:spLocks noChangeArrowheads="1"/>
            </p:cNvSpPr>
            <p:nvPr/>
          </p:nvSpPr>
          <p:spPr bwMode="auto">
            <a:xfrm>
              <a:off x="3651" y="1253"/>
              <a:ext cx="1904" cy="4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fr-FR" sz="1400">
                <a:solidFill>
                  <a:srgbClr val="FFFFFF"/>
                </a:solidFill>
                <a:latin typeface="Corbel" pitchFamily="32" charset="0"/>
              </a:endParaRPr>
            </a:p>
            <a:p>
              <a:pPr algn="ct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fr-FR" sz="1400" b="1">
                  <a:solidFill>
                    <a:srgbClr val="FFFFFF"/>
                  </a:solidFill>
                  <a:latin typeface="Corbel" pitchFamily="32" charset="0"/>
                </a:rPr>
                <a:t>Dernière émission groupée en 2008 (120 M€)</a:t>
              </a:r>
            </a:p>
            <a:p>
              <a:pPr algn="ct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fr-FR" sz="1400" b="1">
                <a:solidFill>
                  <a:srgbClr val="FFFFFF"/>
                </a:solidFill>
                <a:latin typeface="Corbel" pitchFamily="32" charset="0"/>
              </a:endParaRPr>
            </a:p>
          </p:txBody>
        </p:sp>
      </p:grpSp>
      <p:sp>
        <p:nvSpPr>
          <p:cNvPr id="78854" name="Text Box 7"/>
          <p:cNvSpPr txBox="1">
            <a:spLocks noChangeArrowheads="1"/>
          </p:cNvSpPr>
          <p:nvPr/>
        </p:nvSpPr>
        <p:spPr bwMode="auto">
          <a:xfrm>
            <a:off x="179388" y="2492375"/>
            <a:ext cx="2592387" cy="823913"/>
          </a:xfrm>
          <a:prstGeom prst="rect">
            <a:avLst/>
          </a:prstGeom>
          <a:noFill/>
          <a:ln w="9360">
            <a:solidFill>
              <a:srgbClr val="000000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Font typeface="Corbel" pitchFamily="32" charset="0"/>
              <a:buChar char="-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i="1">
                <a:solidFill>
                  <a:srgbClr val="000000"/>
                </a:solidFill>
                <a:latin typeface="Corbel" pitchFamily="32" charset="0"/>
              </a:rPr>
              <a:t>Diversification </a:t>
            </a:r>
          </a:p>
          <a:p>
            <a:pPr>
              <a:buFont typeface="Corbel" pitchFamily="32" charset="0"/>
              <a:buChar char="-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i="1">
                <a:solidFill>
                  <a:srgbClr val="000000"/>
                </a:solidFill>
                <a:latin typeface="Corbel" pitchFamily="32" charset="0"/>
              </a:rPr>
              <a:t>Appétit des investisseurs, intérêt financier </a:t>
            </a:r>
            <a:r>
              <a:rPr lang="fr-FR" sz="1200" b="1" i="1">
                <a:solidFill>
                  <a:srgbClr val="000000"/>
                </a:solidFill>
                <a:latin typeface="Corbel" pitchFamily="32" charset="0"/>
              </a:rPr>
              <a:t>MAIS</a:t>
            </a:r>
          </a:p>
          <a:p>
            <a:pPr>
              <a:buFont typeface="Corbel" pitchFamily="32" charset="0"/>
              <a:buChar char="-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i="1">
                <a:solidFill>
                  <a:srgbClr val="000000"/>
                </a:solidFill>
                <a:latin typeface="Corbel" pitchFamily="32" charset="0"/>
              </a:rPr>
              <a:t>Lourdeur administrative</a:t>
            </a:r>
          </a:p>
        </p:txBody>
      </p:sp>
      <p:grpSp>
        <p:nvGrpSpPr>
          <p:cNvPr id="78855" name="Group 8"/>
          <p:cNvGrpSpPr>
            <a:grpSpLocks/>
          </p:cNvGrpSpPr>
          <p:nvPr/>
        </p:nvGrpSpPr>
        <p:grpSpPr bwMode="auto">
          <a:xfrm>
            <a:off x="109538" y="1146175"/>
            <a:ext cx="8923337" cy="803275"/>
            <a:chOff x="69" y="722"/>
            <a:chExt cx="5621" cy="506"/>
          </a:xfrm>
        </p:grpSpPr>
        <p:pic>
          <p:nvPicPr>
            <p:cNvPr id="78870" name="Picture 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9" y="722"/>
              <a:ext cx="5621" cy="50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78871" name="Text Box 10"/>
            <p:cNvSpPr txBox="1">
              <a:spLocks noChangeArrowheads="1"/>
            </p:cNvSpPr>
            <p:nvPr/>
          </p:nvSpPr>
          <p:spPr bwMode="auto">
            <a:xfrm>
              <a:off x="113" y="856"/>
              <a:ext cx="5431" cy="20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78856" name="Rectangle 11"/>
          <p:cNvSpPr>
            <a:spLocks noChangeArrowheads="1"/>
          </p:cNvSpPr>
          <p:nvPr/>
        </p:nvSpPr>
        <p:spPr bwMode="auto">
          <a:xfrm>
            <a:off x="179388" y="1341438"/>
            <a:ext cx="2592387" cy="358775"/>
          </a:xfrm>
          <a:prstGeom prst="rect">
            <a:avLst/>
          </a:prstGeom>
          <a:solidFill>
            <a:srgbClr val="FFFFFF"/>
          </a:solidFill>
          <a:ln w="255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b="1">
                <a:solidFill>
                  <a:srgbClr val="000000"/>
                </a:solidFill>
                <a:latin typeface="Corbel" pitchFamily="32" charset="0"/>
              </a:rPr>
              <a:t>2004</a:t>
            </a:r>
          </a:p>
        </p:txBody>
      </p:sp>
      <p:sp>
        <p:nvSpPr>
          <p:cNvPr id="78857" name="Rectangle 12"/>
          <p:cNvSpPr>
            <a:spLocks noChangeArrowheads="1"/>
          </p:cNvSpPr>
          <p:nvPr/>
        </p:nvSpPr>
        <p:spPr bwMode="auto">
          <a:xfrm>
            <a:off x="6659563" y="1341438"/>
            <a:ext cx="1800225" cy="358775"/>
          </a:xfrm>
          <a:prstGeom prst="rect">
            <a:avLst/>
          </a:prstGeom>
          <a:solidFill>
            <a:srgbClr val="FFFFFF"/>
          </a:solidFill>
          <a:ln w="255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b="1">
                <a:solidFill>
                  <a:srgbClr val="000000"/>
                </a:solidFill>
                <a:latin typeface="Corbel" pitchFamily="32" charset="0"/>
              </a:rPr>
              <a:t>2008</a:t>
            </a:r>
          </a:p>
        </p:txBody>
      </p:sp>
      <p:sp>
        <p:nvSpPr>
          <p:cNvPr id="78858" name="Rectangle 13"/>
          <p:cNvSpPr>
            <a:spLocks noChangeArrowheads="1"/>
          </p:cNvSpPr>
          <p:nvPr/>
        </p:nvSpPr>
        <p:spPr bwMode="auto">
          <a:xfrm>
            <a:off x="2987675" y="1341438"/>
            <a:ext cx="2592388" cy="358775"/>
          </a:xfrm>
          <a:prstGeom prst="rect">
            <a:avLst/>
          </a:prstGeom>
          <a:solidFill>
            <a:srgbClr val="FFFFFF"/>
          </a:solidFill>
          <a:ln w="255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b="1">
                <a:solidFill>
                  <a:srgbClr val="000000"/>
                </a:solidFill>
                <a:latin typeface="Corbel" pitchFamily="32" charset="0"/>
              </a:rPr>
              <a:t>2007</a:t>
            </a:r>
          </a:p>
        </p:txBody>
      </p:sp>
      <p:sp>
        <p:nvSpPr>
          <p:cNvPr id="46094" name="AutoShape 14"/>
          <p:cNvSpPr>
            <a:spLocks noChangeArrowheads="1"/>
          </p:cNvSpPr>
          <p:nvPr/>
        </p:nvSpPr>
        <p:spPr bwMode="auto">
          <a:xfrm>
            <a:off x="179388" y="3213100"/>
            <a:ext cx="8785225" cy="647700"/>
          </a:xfrm>
          <a:prstGeom prst="rightArrow">
            <a:avLst>
              <a:gd name="adj1" fmla="val 50000"/>
              <a:gd name="adj2" fmla="val 49985"/>
            </a:avLst>
          </a:prstGeom>
          <a:solidFill>
            <a:srgbClr val="7598D9"/>
          </a:solidFill>
          <a:ln w="34920">
            <a:solidFill>
              <a:srgbClr val="FFFFFF"/>
            </a:solidFill>
            <a:miter lim="800000"/>
            <a:headEnd/>
            <a:tailEnd/>
          </a:ln>
          <a:effectLst>
            <a:outerShdw dist="24840" dir="5400000" algn="ctr" rotWithShape="0">
              <a:srgbClr val="000000">
                <a:alpha val="40033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78860" name="Rectangle 15"/>
          <p:cNvSpPr>
            <a:spLocks noChangeArrowheads="1"/>
          </p:cNvSpPr>
          <p:nvPr/>
        </p:nvSpPr>
        <p:spPr bwMode="auto">
          <a:xfrm>
            <a:off x="179388" y="3357563"/>
            <a:ext cx="2592387" cy="358775"/>
          </a:xfrm>
          <a:prstGeom prst="rect">
            <a:avLst/>
          </a:prstGeom>
          <a:solidFill>
            <a:srgbClr val="FFFFFF"/>
          </a:solidFill>
          <a:ln w="255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b="1">
                <a:solidFill>
                  <a:srgbClr val="000000"/>
                </a:solidFill>
                <a:latin typeface="Corbel" pitchFamily="32" charset="0"/>
              </a:rPr>
              <a:t>2008	</a:t>
            </a:r>
          </a:p>
        </p:txBody>
      </p:sp>
      <p:sp>
        <p:nvSpPr>
          <p:cNvPr id="78861" name="Rectangle 16"/>
          <p:cNvSpPr>
            <a:spLocks noChangeArrowheads="1"/>
          </p:cNvSpPr>
          <p:nvPr/>
        </p:nvSpPr>
        <p:spPr bwMode="auto">
          <a:xfrm>
            <a:off x="6659563" y="3357563"/>
            <a:ext cx="1800225" cy="358775"/>
          </a:xfrm>
          <a:prstGeom prst="rect">
            <a:avLst/>
          </a:prstGeom>
          <a:solidFill>
            <a:srgbClr val="FFFFFF"/>
          </a:solidFill>
          <a:ln w="255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b="1">
                <a:solidFill>
                  <a:srgbClr val="000000"/>
                </a:solidFill>
                <a:latin typeface="Corbel" pitchFamily="32" charset="0"/>
              </a:rPr>
              <a:t>Avril 2010</a:t>
            </a:r>
          </a:p>
        </p:txBody>
      </p:sp>
      <p:sp>
        <p:nvSpPr>
          <p:cNvPr id="78862" name="Rectangle 17"/>
          <p:cNvSpPr>
            <a:spLocks noChangeArrowheads="1"/>
          </p:cNvSpPr>
          <p:nvPr/>
        </p:nvSpPr>
        <p:spPr bwMode="auto">
          <a:xfrm>
            <a:off x="2987675" y="3357563"/>
            <a:ext cx="2592388" cy="358775"/>
          </a:xfrm>
          <a:prstGeom prst="rect">
            <a:avLst/>
          </a:prstGeom>
          <a:solidFill>
            <a:srgbClr val="FFFFFF"/>
          </a:solidFill>
          <a:ln w="255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b="1">
                <a:solidFill>
                  <a:srgbClr val="000000"/>
                </a:solidFill>
                <a:latin typeface="Corbel" pitchFamily="32" charset="0"/>
              </a:rPr>
              <a:t>2009</a:t>
            </a:r>
          </a:p>
        </p:txBody>
      </p:sp>
      <p:sp>
        <p:nvSpPr>
          <p:cNvPr id="78863" name="Rectangle 18"/>
          <p:cNvSpPr>
            <a:spLocks noChangeArrowheads="1"/>
          </p:cNvSpPr>
          <p:nvPr/>
        </p:nvSpPr>
        <p:spPr bwMode="auto">
          <a:xfrm>
            <a:off x="179388" y="3860800"/>
            <a:ext cx="2592387" cy="431800"/>
          </a:xfrm>
          <a:prstGeom prst="rect">
            <a:avLst/>
          </a:prstGeom>
          <a:solidFill>
            <a:srgbClr val="FFFFFF"/>
          </a:solidFill>
          <a:ln w="25560">
            <a:solidFill>
              <a:srgbClr val="FE8637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600" b="1">
              <a:solidFill>
                <a:srgbClr val="000000"/>
              </a:solidFill>
              <a:latin typeface="Corbel" pitchFamily="32" charset="0"/>
            </a:endParaRP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1">
                <a:solidFill>
                  <a:srgbClr val="000000"/>
                </a:solidFill>
                <a:latin typeface="Corbel" pitchFamily="32" charset="0"/>
              </a:rPr>
              <a:t>Réflexion au sein des CT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400" b="1">
              <a:solidFill>
                <a:srgbClr val="000000"/>
              </a:solidFill>
              <a:latin typeface="Corbel" pitchFamily="32" charset="0"/>
            </a:endParaRPr>
          </a:p>
        </p:txBody>
      </p:sp>
      <p:sp>
        <p:nvSpPr>
          <p:cNvPr id="78864" name="Text Box 19"/>
          <p:cNvSpPr txBox="1">
            <a:spLocks noChangeArrowheads="1"/>
          </p:cNvSpPr>
          <p:nvPr/>
        </p:nvSpPr>
        <p:spPr bwMode="auto">
          <a:xfrm>
            <a:off x="179388" y="4437063"/>
            <a:ext cx="2592387" cy="1560512"/>
          </a:xfrm>
          <a:prstGeom prst="rect">
            <a:avLst/>
          </a:prstGeom>
          <a:noFill/>
          <a:ln w="9360">
            <a:solidFill>
              <a:srgbClr val="000000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Font typeface="Corbel" pitchFamily="32" charset="0"/>
              <a:buChar char="-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i="1" u="sng">
                <a:solidFill>
                  <a:srgbClr val="000000"/>
                </a:solidFill>
                <a:latin typeface="Corbel" pitchFamily="32" charset="0"/>
              </a:rPr>
              <a:t>Création d’un groupe de travail </a:t>
            </a:r>
            <a:r>
              <a:rPr lang="fr-FR" sz="1200" i="1">
                <a:solidFill>
                  <a:srgbClr val="000000"/>
                </a:solidFill>
                <a:latin typeface="Corbel" pitchFamily="32" charset="0"/>
              </a:rPr>
              <a:t>: partenaires et CT de l’émission 2008</a:t>
            </a:r>
          </a:p>
          <a:p>
            <a:pPr>
              <a:buFont typeface="Corbel" pitchFamily="32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200" i="1">
              <a:solidFill>
                <a:srgbClr val="000000"/>
              </a:solidFill>
              <a:latin typeface="Corbel" pitchFamily="32" charset="0"/>
            </a:endParaRPr>
          </a:p>
          <a:p>
            <a:pPr>
              <a:buFont typeface="Corbel" pitchFamily="32" charset="0"/>
              <a:buChar char="-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i="1" u="sng">
                <a:solidFill>
                  <a:srgbClr val="000000"/>
                </a:solidFill>
                <a:latin typeface="Corbel" pitchFamily="32" charset="0"/>
              </a:rPr>
              <a:t>Auditions d’expert </a:t>
            </a:r>
            <a:r>
              <a:rPr lang="fr-FR" sz="1200" i="1">
                <a:solidFill>
                  <a:srgbClr val="000000"/>
                </a:solidFill>
                <a:latin typeface="Corbel" pitchFamily="32" charset="0"/>
              </a:rPr>
              <a:t>: agences de notation, banques, juristes, dirigeants d’agences nordiques.</a:t>
            </a:r>
          </a:p>
          <a:p>
            <a:pPr>
              <a:buFont typeface="Corbel" pitchFamily="32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200" i="1">
              <a:solidFill>
                <a:srgbClr val="000000"/>
              </a:solidFill>
              <a:latin typeface="Corbel" pitchFamily="32" charset="0"/>
            </a:endParaRPr>
          </a:p>
          <a:p>
            <a:pPr>
              <a:buFont typeface="Corbel" pitchFamily="32" charset="0"/>
              <a:buChar char="-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i="1" u="sng">
                <a:solidFill>
                  <a:srgbClr val="000000"/>
                </a:solidFill>
                <a:latin typeface="Corbel" pitchFamily="32" charset="0"/>
              </a:rPr>
              <a:t>Conclusion favorable au projet</a:t>
            </a:r>
          </a:p>
        </p:txBody>
      </p:sp>
      <p:sp>
        <p:nvSpPr>
          <p:cNvPr id="78865" name="Rectangle 20"/>
          <p:cNvSpPr>
            <a:spLocks noChangeArrowheads="1"/>
          </p:cNvSpPr>
          <p:nvPr/>
        </p:nvSpPr>
        <p:spPr bwMode="auto">
          <a:xfrm>
            <a:off x="2987675" y="3860800"/>
            <a:ext cx="2592388" cy="431800"/>
          </a:xfrm>
          <a:prstGeom prst="rect">
            <a:avLst/>
          </a:prstGeom>
          <a:solidFill>
            <a:srgbClr val="FFFFFF"/>
          </a:solidFill>
          <a:ln w="25560">
            <a:solidFill>
              <a:srgbClr val="FE8637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1">
                <a:solidFill>
                  <a:srgbClr val="000000"/>
                </a:solidFill>
                <a:latin typeface="Corbel" pitchFamily="32" charset="0"/>
              </a:rPr>
              <a:t>Lien avec les services de l’Etat</a:t>
            </a:r>
          </a:p>
        </p:txBody>
      </p:sp>
      <p:sp>
        <p:nvSpPr>
          <p:cNvPr id="78866" name="Text Box 21"/>
          <p:cNvSpPr txBox="1">
            <a:spLocks noChangeArrowheads="1"/>
          </p:cNvSpPr>
          <p:nvPr/>
        </p:nvSpPr>
        <p:spPr bwMode="auto">
          <a:xfrm>
            <a:off x="2987675" y="4425950"/>
            <a:ext cx="2592388" cy="1541463"/>
          </a:xfrm>
          <a:prstGeom prst="rect">
            <a:avLst/>
          </a:prstGeom>
          <a:noFill/>
          <a:ln w="9360">
            <a:solidFill>
              <a:srgbClr val="000000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Font typeface="Corbel" pitchFamily="32" charset="0"/>
              <a:buChar char="-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i="1" u="sng">
                <a:solidFill>
                  <a:srgbClr val="000000"/>
                </a:solidFill>
                <a:latin typeface="Corbel" pitchFamily="32" charset="0"/>
              </a:rPr>
              <a:t>Validation de Matignon</a:t>
            </a:r>
            <a:r>
              <a:rPr lang="fr-FR" sz="1200" i="1">
                <a:solidFill>
                  <a:srgbClr val="000000"/>
                </a:solidFill>
                <a:latin typeface="Corbel" pitchFamily="32" charset="0"/>
              </a:rPr>
              <a:t> et r</a:t>
            </a:r>
            <a:r>
              <a:rPr lang="fr-FR" sz="1200" i="1" u="sng">
                <a:solidFill>
                  <a:srgbClr val="000000"/>
                </a:solidFill>
                <a:latin typeface="Corbel" pitchFamily="32" charset="0"/>
              </a:rPr>
              <a:t>éunions avec les services</a:t>
            </a:r>
            <a:r>
              <a:rPr lang="fr-FR" sz="1200" i="1">
                <a:solidFill>
                  <a:srgbClr val="000000"/>
                </a:solidFill>
                <a:latin typeface="Corbel" pitchFamily="32" charset="0"/>
              </a:rPr>
              <a:t> </a:t>
            </a:r>
            <a:r>
              <a:rPr lang="fr-FR" sz="1100" i="1">
                <a:solidFill>
                  <a:srgbClr val="000000"/>
                </a:solidFill>
                <a:ea typeface="MS PGothic" pitchFamily="32" charset="-128"/>
              </a:rPr>
              <a:t>(DGFIP, DGCL, AFT, DGTPE)</a:t>
            </a:r>
          </a:p>
          <a:p>
            <a:pPr>
              <a:buFont typeface="Corbel" pitchFamily="32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200" i="1">
              <a:solidFill>
                <a:srgbClr val="000000"/>
              </a:solidFill>
              <a:latin typeface="Corbel" pitchFamily="32" charset="0"/>
            </a:endParaRPr>
          </a:p>
          <a:p>
            <a:pPr>
              <a:buFont typeface="Corbel" pitchFamily="32" charset="0"/>
              <a:buChar char="-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i="1" u="sng">
                <a:solidFill>
                  <a:srgbClr val="000000"/>
                </a:solidFill>
                <a:latin typeface="Corbel" pitchFamily="32" charset="0"/>
              </a:rPr>
              <a:t>Conclusion favorable MAIS</a:t>
            </a:r>
            <a:r>
              <a:rPr lang="fr-FR" sz="1200" i="1">
                <a:solidFill>
                  <a:srgbClr val="000000"/>
                </a:solidFill>
                <a:latin typeface="Corbel" pitchFamily="32" charset="0"/>
              </a:rPr>
              <a:t> : groupe de travail doit approfondir les études.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1" i="1">
                <a:solidFill>
                  <a:srgbClr val="000000"/>
                </a:solidFill>
                <a:latin typeface="Wingdings" charset="2"/>
              </a:rPr>
              <a:t></a:t>
            </a:r>
            <a:r>
              <a:rPr lang="fr-FR" sz="1200" b="1" i="1">
                <a:solidFill>
                  <a:srgbClr val="000000"/>
                </a:solidFill>
                <a:latin typeface="Corbel" pitchFamily="32" charset="0"/>
              </a:rPr>
              <a:t> </a:t>
            </a:r>
            <a:r>
              <a:rPr lang="fr-FR" sz="1200" b="1" i="1" u="sng">
                <a:solidFill>
                  <a:srgbClr val="000000"/>
                </a:solidFill>
                <a:latin typeface="Corbel" pitchFamily="32" charset="0"/>
              </a:rPr>
              <a:t>Nécessité de mandater une expertise</a:t>
            </a:r>
          </a:p>
        </p:txBody>
      </p:sp>
      <p:grpSp>
        <p:nvGrpSpPr>
          <p:cNvPr id="78867" name="Group 22"/>
          <p:cNvGrpSpPr>
            <a:grpSpLocks/>
          </p:cNvGrpSpPr>
          <p:nvPr/>
        </p:nvGrpSpPr>
        <p:grpSpPr bwMode="auto">
          <a:xfrm>
            <a:off x="5730875" y="3956050"/>
            <a:ext cx="3155950" cy="638175"/>
            <a:chOff x="3610" y="2492"/>
            <a:chExt cx="1988" cy="402"/>
          </a:xfrm>
        </p:grpSpPr>
        <p:pic>
          <p:nvPicPr>
            <p:cNvPr id="78868" name="Picture 23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610" y="2492"/>
              <a:ext cx="1988" cy="40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78869" name="Text Box 24"/>
            <p:cNvSpPr txBox="1">
              <a:spLocks noChangeArrowheads="1"/>
            </p:cNvSpPr>
            <p:nvPr/>
          </p:nvSpPr>
          <p:spPr bwMode="auto">
            <a:xfrm>
              <a:off x="3651" y="2523"/>
              <a:ext cx="1904" cy="31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fr-FR" sz="1600">
                <a:solidFill>
                  <a:srgbClr val="FFFFFF"/>
                </a:solidFill>
                <a:latin typeface="Corbel" pitchFamily="32" charset="0"/>
              </a:endParaRPr>
            </a:p>
            <a:p>
              <a:pPr algn="ct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fr-FR" sz="1600" b="1">
                  <a:solidFill>
                    <a:srgbClr val="FFFFFF"/>
                  </a:solidFill>
                  <a:latin typeface="Corbel" pitchFamily="32" charset="0"/>
                </a:rPr>
                <a:t>Création de l’AEAFCL </a:t>
              </a:r>
            </a:p>
            <a:p>
              <a:pPr algn="ct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fr-FR" sz="1600" b="1">
                <a:solidFill>
                  <a:srgbClr val="FFFFFF"/>
                </a:solidFill>
                <a:latin typeface="Corbel" pitchFamily="32" charset="0"/>
              </a:endParaRP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771525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000" b="1" i="1">
                <a:solidFill>
                  <a:srgbClr val="000000"/>
                </a:solidFill>
                <a:latin typeface="Arial Narrow" pitchFamily="32" charset="0"/>
              </a:rPr>
              <a:t>3. L'aboutissement d'une démarche ancienne </a:t>
            </a:r>
            <a:r>
              <a:rPr lang="fr-FR" sz="3000">
                <a:solidFill>
                  <a:srgbClr val="575F6D"/>
                </a:solidFill>
                <a:latin typeface="Century Schoolbook" pitchFamily="16" charset="0"/>
              </a:rPr>
              <a:t/>
            </a:r>
            <a:br>
              <a:rPr lang="fr-FR" sz="3000">
                <a:solidFill>
                  <a:srgbClr val="575F6D"/>
                </a:solidFill>
                <a:latin typeface="Century Schoolbook" pitchFamily="16" charset="0"/>
              </a:rPr>
            </a:br>
            <a:endParaRPr lang="fr-FR" sz="3000">
              <a:solidFill>
                <a:srgbClr val="575F6D"/>
              </a:solidFill>
              <a:latin typeface="Century Schoolbook" pitchFamily="16" charset="0"/>
            </a:endParaRPr>
          </a:p>
        </p:txBody>
      </p:sp>
      <p:sp>
        <p:nvSpPr>
          <p:cNvPr id="79875" name="Rectangle 2"/>
          <p:cNvSpPr>
            <a:spLocks noChangeArrowheads="1"/>
          </p:cNvSpPr>
          <p:nvPr/>
        </p:nvSpPr>
        <p:spPr bwMode="auto">
          <a:xfrm>
            <a:off x="179388" y="1844675"/>
            <a:ext cx="2592387" cy="431800"/>
          </a:xfrm>
          <a:prstGeom prst="rect">
            <a:avLst/>
          </a:prstGeom>
          <a:solidFill>
            <a:srgbClr val="FFFFFF"/>
          </a:solidFill>
          <a:ln w="25560">
            <a:solidFill>
              <a:srgbClr val="FE8637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600" b="1">
              <a:solidFill>
                <a:srgbClr val="000000"/>
              </a:solidFill>
              <a:latin typeface="Corbel" pitchFamily="32" charset="0"/>
            </a:endParaRP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1">
                <a:solidFill>
                  <a:srgbClr val="000000"/>
                </a:solidFill>
                <a:latin typeface="Corbel" pitchFamily="32" charset="0"/>
              </a:rPr>
              <a:t>Choix d’un prestataire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400" b="1">
              <a:solidFill>
                <a:srgbClr val="000000"/>
              </a:solidFill>
              <a:latin typeface="Corbel" pitchFamily="32" charset="0"/>
            </a:endParaRPr>
          </a:p>
        </p:txBody>
      </p:sp>
      <p:grpSp>
        <p:nvGrpSpPr>
          <p:cNvPr id="79876" name="Group 3"/>
          <p:cNvGrpSpPr>
            <a:grpSpLocks/>
          </p:cNvGrpSpPr>
          <p:nvPr/>
        </p:nvGrpSpPr>
        <p:grpSpPr bwMode="auto">
          <a:xfrm>
            <a:off x="5651500" y="2011363"/>
            <a:ext cx="2984500" cy="998537"/>
            <a:chOff x="3560" y="1267"/>
            <a:chExt cx="1880" cy="629"/>
          </a:xfrm>
        </p:grpSpPr>
        <p:pic>
          <p:nvPicPr>
            <p:cNvPr id="79889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560" y="1267"/>
              <a:ext cx="1880" cy="62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79890" name="Text Box 5"/>
            <p:cNvSpPr txBox="1">
              <a:spLocks noChangeArrowheads="1"/>
            </p:cNvSpPr>
            <p:nvPr/>
          </p:nvSpPr>
          <p:spPr bwMode="auto">
            <a:xfrm>
              <a:off x="3606" y="1298"/>
              <a:ext cx="1791" cy="54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fr-FR" sz="1400">
                <a:solidFill>
                  <a:srgbClr val="FFFFFF"/>
                </a:solidFill>
                <a:latin typeface="Corbel" pitchFamily="32" charset="0"/>
              </a:endParaRPr>
            </a:p>
            <a:p>
              <a:pPr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fr-FR" sz="1400" b="1">
                  <a:solidFill>
                    <a:srgbClr val="FFFFFF"/>
                  </a:solidFill>
                  <a:latin typeface="Corbel" pitchFamily="32" charset="0"/>
                </a:rPr>
                <a:t>Remise du rapport final </a:t>
              </a:r>
              <a:r>
                <a:rPr lang="fr-FR" sz="1400">
                  <a:solidFill>
                    <a:srgbClr val="FFFFFF"/>
                  </a:solidFill>
                  <a:latin typeface="Corbel" pitchFamily="32" charset="0"/>
                </a:rPr>
                <a:t>sur la base des exigences de l’</a:t>
              </a:r>
              <a:r>
                <a:rPr lang="fr-FR" sz="1400" b="1">
                  <a:solidFill>
                    <a:srgbClr val="FFFFFF"/>
                  </a:solidFill>
                  <a:latin typeface="Corbel" pitchFamily="32" charset="0"/>
                </a:rPr>
                <a:t>Etat</a:t>
              </a:r>
              <a:r>
                <a:rPr lang="fr-FR" sz="1400">
                  <a:solidFill>
                    <a:srgbClr val="FFFFFF"/>
                  </a:solidFill>
                  <a:latin typeface="Corbel" pitchFamily="32" charset="0"/>
                </a:rPr>
                <a:t>, de l’</a:t>
              </a:r>
              <a:r>
                <a:rPr lang="fr-FR" sz="1400" b="1">
                  <a:solidFill>
                    <a:srgbClr val="FFFFFF"/>
                  </a:solidFill>
                  <a:latin typeface="Corbel" pitchFamily="32" charset="0"/>
                </a:rPr>
                <a:t>ACP</a:t>
              </a:r>
              <a:r>
                <a:rPr lang="fr-FR" sz="1400">
                  <a:solidFill>
                    <a:srgbClr val="FFFFFF"/>
                  </a:solidFill>
                  <a:latin typeface="Corbel" pitchFamily="32" charset="0"/>
                </a:rPr>
                <a:t> et des </a:t>
              </a:r>
              <a:r>
                <a:rPr lang="fr-FR" sz="1400" b="1">
                  <a:solidFill>
                    <a:srgbClr val="FFFFFF"/>
                  </a:solidFill>
                  <a:latin typeface="Corbel" pitchFamily="32" charset="0"/>
                </a:rPr>
                <a:t>Agences de notation</a:t>
              </a:r>
              <a:r>
                <a:rPr lang="fr-FR" sz="1400">
                  <a:solidFill>
                    <a:srgbClr val="FFFFFF"/>
                  </a:solidFill>
                  <a:latin typeface="Corbel" pitchFamily="32" charset="0"/>
                </a:rPr>
                <a:t>.</a:t>
              </a:r>
            </a:p>
            <a:p>
              <a:pPr algn="ct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fr-FR" sz="1400">
                <a:solidFill>
                  <a:srgbClr val="FFFFFF"/>
                </a:solidFill>
                <a:latin typeface="Corbel" pitchFamily="32" charset="0"/>
              </a:endParaRPr>
            </a:p>
          </p:txBody>
        </p:sp>
      </p:grpSp>
      <p:cxnSp>
        <p:nvCxnSpPr>
          <p:cNvPr id="47110" name="AutoShape 6"/>
          <p:cNvCxnSpPr>
            <a:cxnSpLocks noChangeShapeType="1"/>
          </p:cNvCxnSpPr>
          <p:nvPr/>
        </p:nvCxnSpPr>
        <p:spPr bwMode="auto">
          <a:xfrm>
            <a:off x="1116013" y="5157788"/>
            <a:ext cx="1728787" cy="73025"/>
          </a:xfrm>
          <a:prstGeom prst="bentConnector3">
            <a:avLst>
              <a:gd name="adj1" fmla="val 50000"/>
            </a:avLst>
          </a:prstGeom>
          <a:noFill/>
          <a:ln w="25560">
            <a:solidFill>
              <a:srgbClr val="FE8637"/>
            </a:solidFill>
            <a:miter lim="800000"/>
            <a:headEnd/>
            <a:tailEnd type="triangle" w="med" len="med"/>
          </a:ln>
          <a:effectLst>
            <a:outerShdw dist="110820" dir="777166" algn="ctr" rotWithShape="0">
              <a:srgbClr val="000000">
                <a:alpha val="40033"/>
              </a:srgbClr>
            </a:outerShdw>
          </a:effectLst>
        </p:spPr>
      </p:cxnSp>
      <p:cxnSp>
        <p:nvCxnSpPr>
          <p:cNvPr id="47111" name="AutoShape 7"/>
          <p:cNvCxnSpPr>
            <a:cxnSpLocks noChangeShapeType="1"/>
          </p:cNvCxnSpPr>
          <p:nvPr/>
        </p:nvCxnSpPr>
        <p:spPr bwMode="auto">
          <a:xfrm flipV="1">
            <a:off x="4718050" y="2998788"/>
            <a:ext cx="2232025" cy="217487"/>
          </a:xfrm>
          <a:prstGeom prst="bentConnector3">
            <a:avLst>
              <a:gd name="adj1" fmla="val 50000"/>
            </a:avLst>
          </a:prstGeom>
          <a:noFill/>
          <a:ln w="25560">
            <a:solidFill>
              <a:srgbClr val="FE8637"/>
            </a:solidFill>
            <a:miter lim="800000"/>
            <a:headEnd/>
            <a:tailEnd type="triangle" w="med" len="med"/>
          </a:ln>
          <a:effectLst>
            <a:outerShdw dist="110820" dir="777166" algn="ctr" rotWithShape="0">
              <a:srgbClr val="000000">
                <a:alpha val="40033"/>
              </a:srgbClr>
            </a:outerShdw>
          </a:effectLst>
        </p:spPr>
      </p:cxnSp>
      <p:sp>
        <p:nvSpPr>
          <p:cNvPr id="79879" name="Text Box 8"/>
          <p:cNvSpPr txBox="1">
            <a:spLocks noChangeArrowheads="1"/>
          </p:cNvSpPr>
          <p:nvPr/>
        </p:nvSpPr>
        <p:spPr bwMode="auto">
          <a:xfrm>
            <a:off x="179388" y="2420938"/>
            <a:ext cx="2592387" cy="2444750"/>
          </a:xfrm>
          <a:prstGeom prst="rect">
            <a:avLst/>
          </a:prstGeom>
          <a:noFill/>
          <a:ln w="9360">
            <a:solidFill>
              <a:srgbClr val="000000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Font typeface="Corbel" pitchFamily="32" charset="0"/>
              <a:buChar char="-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1" u="sng">
                <a:solidFill>
                  <a:srgbClr val="000000"/>
                </a:solidFill>
                <a:latin typeface="Corbel" pitchFamily="32" charset="0"/>
              </a:rPr>
              <a:t>Novembre 2010 </a:t>
            </a: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: Lancement de la procédure d’appel d’offre</a:t>
            </a:r>
          </a:p>
          <a:p>
            <a:pPr>
              <a:buFont typeface="Corbel" pitchFamily="32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400">
              <a:solidFill>
                <a:srgbClr val="000000"/>
              </a:solidFill>
              <a:latin typeface="Corbel" pitchFamily="32" charset="0"/>
            </a:endParaRPr>
          </a:p>
          <a:p>
            <a:pPr>
              <a:buFont typeface="Corbel" pitchFamily="32" charset="0"/>
              <a:buChar char="-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1" u="sng">
                <a:solidFill>
                  <a:srgbClr val="000000"/>
                </a:solidFill>
                <a:latin typeface="Corbel" pitchFamily="32" charset="0"/>
              </a:rPr>
              <a:t>Janvier 2011 </a:t>
            </a: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: Choix des candidats</a:t>
            </a:r>
          </a:p>
          <a:p>
            <a:pPr>
              <a:buFont typeface="Corbel" pitchFamily="32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400">
              <a:solidFill>
                <a:srgbClr val="000000"/>
              </a:solidFill>
              <a:latin typeface="Corbel" pitchFamily="32" charset="0"/>
            </a:endParaRPr>
          </a:p>
          <a:p>
            <a:pPr>
              <a:buFont typeface="Corbel" pitchFamily="32" charset="0"/>
              <a:buChar char="-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1" u="sng">
                <a:solidFill>
                  <a:srgbClr val="000000"/>
                </a:solidFill>
                <a:latin typeface="Corbel" pitchFamily="32" charset="0"/>
              </a:rPr>
              <a:t>Mars 2011</a:t>
            </a: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 : Choix du groupement mandaté par Natixis (HSBC, Ernst &amp; Young, AB Productions, Wilkie Farr et Gallagher).</a:t>
            </a:r>
          </a:p>
        </p:txBody>
      </p:sp>
      <p:sp>
        <p:nvSpPr>
          <p:cNvPr id="79880" name="Rectangle 9"/>
          <p:cNvSpPr>
            <a:spLocks noChangeArrowheads="1"/>
          </p:cNvSpPr>
          <p:nvPr/>
        </p:nvSpPr>
        <p:spPr bwMode="auto">
          <a:xfrm>
            <a:off x="2987675" y="1844675"/>
            <a:ext cx="2592388" cy="431800"/>
          </a:xfrm>
          <a:prstGeom prst="rect">
            <a:avLst/>
          </a:prstGeom>
          <a:solidFill>
            <a:srgbClr val="FFFFFF"/>
          </a:solidFill>
          <a:ln w="25560">
            <a:solidFill>
              <a:srgbClr val="FE8637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1">
                <a:solidFill>
                  <a:srgbClr val="000000"/>
                </a:solidFill>
                <a:latin typeface="Corbel" pitchFamily="32" charset="0"/>
              </a:rPr>
              <a:t>Collaboration étroite avec les services de l’Etat</a:t>
            </a:r>
          </a:p>
        </p:txBody>
      </p:sp>
      <p:sp>
        <p:nvSpPr>
          <p:cNvPr id="79881" name="Text Box 10"/>
          <p:cNvSpPr txBox="1">
            <a:spLocks noChangeArrowheads="1"/>
          </p:cNvSpPr>
          <p:nvPr/>
        </p:nvSpPr>
        <p:spPr bwMode="auto">
          <a:xfrm>
            <a:off x="2987675" y="2349500"/>
            <a:ext cx="2592388" cy="3940175"/>
          </a:xfrm>
          <a:prstGeom prst="rect">
            <a:avLst/>
          </a:prstGeom>
          <a:noFill/>
          <a:ln w="9360">
            <a:solidFill>
              <a:srgbClr val="000000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- </a:t>
            </a:r>
            <a:r>
              <a:rPr lang="fr-FR" sz="1400" b="1" u="sng">
                <a:solidFill>
                  <a:srgbClr val="000000"/>
                </a:solidFill>
                <a:latin typeface="Corbel" pitchFamily="32" charset="0"/>
              </a:rPr>
              <a:t>Mai 2011</a:t>
            </a:r>
            <a:r>
              <a:rPr lang="fr-FR" sz="1400" b="1">
                <a:solidFill>
                  <a:srgbClr val="000000"/>
                </a:solidFill>
                <a:latin typeface="Corbel" pitchFamily="32" charset="0"/>
              </a:rPr>
              <a:t> </a:t>
            </a: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: Validation du projet par Xavier Musca, Secrétaire Général à la Présidence de la République</a:t>
            </a:r>
          </a:p>
          <a:p>
            <a:pPr>
              <a:buFont typeface="Corbel" pitchFamily="32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400">
              <a:solidFill>
                <a:srgbClr val="000000"/>
              </a:solidFill>
              <a:latin typeface="Corbel" pitchFamily="32" charset="0"/>
            </a:endParaRPr>
          </a:p>
          <a:p>
            <a:pPr>
              <a:buFont typeface="Corbel" pitchFamily="32" charset="0"/>
              <a:buChar char="-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1" u="sng">
                <a:solidFill>
                  <a:srgbClr val="000000"/>
                </a:solidFill>
                <a:latin typeface="Corbel" pitchFamily="32" charset="0"/>
              </a:rPr>
              <a:t>Travail étroit avec les administrations d’Etat</a:t>
            </a:r>
            <a:r>
              <a:rPr lang="fr-FR" sz="1400" b="1">
                <a:solidFill>
                  <a:srgbClr val="000000"/>
                </a:solidFill>
                <a:latin typeface="Corbel" pitchFamily="32" charset="0"/>
              </a:rPr>
              <a:t> </a:t>
            </a: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: DGCL, Bercy (Budget, Trésor, Finances) et AFT.</a:t>
            </a:r>
          </a:p>
          <a:p>
            <a:pPr>
              <a:buFont typeface="Corbel" pitchFamily="32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400">
              <a:solidFill>
                <a:srgbClr val="000000"/>
              </a:solidFill>
              <a:latin typeface="Corbel" pitchFamily="32" charset="0"/>
            </a:endParaRPr>
          </a:p>
          <a:p>
            <a:pPr>
              <a:buFont typeface="Corbel" pitchFamily="32" charset="0"/>
              <a:buChar char="-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1" u="sng">
                <a:solidFill>
                  <a:srgbClr val="000000"/>
                </a:solidFill>
                <a:latin typeface="Corbel" pitchFamily="32" charset="0"/>
              </a:rPr>
              <a:t>Rencontre avec l’ACP</a:t>
            </a: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 : volonté partagée de travailler à la réussite du projet.</a:t>
            </a:r>
          </a:p>
          <a:p>
            <a:pPr>
              <a:buFont typeface="Corbel" pitchFamily="32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400" u="sng">
              <a:solidFill>
                <a:srgbClr val="000000"/>
              </a:solidFill>
              <a:latin typeface="Corbel" pitchFamily="32" charset="0"/>
            </a:endParaRPr>
          </a:p>
          <a:p>
            <a:pPr>
              <a:buFont typeface="Corbel" pitchFamily="32" charset="0"/>
              <a:buChar char="-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1" u="sng">
                <a:solidFill>
                  <a:srgbClr val="000000"/>
                </a:solidFill>
                <a:latin typeface="Corbel" pitchFamily="32" charset="0"/>
              </a:rPr>
              <a:t>Validation implicite des grands principes de l’Agence</a:t>
            </a: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 : finances, organisation, gouvernance, forme juridique …</a:t>
            </a:r>
          </a:p>
        </p:txBody>
      </p:sp>
      <p:sp>
        <p:nvSpPr>
          <p:cNvPr id="47115" name="AutoShape 11"/>
          <p:cNvSpPr>
            <a:spLocks noChangeArrowheads="1"/>
          </p:cNvSpPr>
          <p:nvPr/>
        </p:nvSpPr>
        <p:spPr bwMode="auto">
          <a:xfrm>
            <a:off x="179388" y="1196975"/>
            <a:ext cx="8785225" cy="647700"/>
          </a:xfrm>
          <a:prstGeom prst="rightArrow">
            <a:avLst>
              <a:gd name="adj1" fmla="val 50000"/>
              <a:gd name="adj2" fmla="val 49985"/>
            </a:avLst>
          </a:prstGeom>
          <a:solidFill>
            <a:srgbClr val="7598D9"/>
          </a:solidFill>
          <a:ln w="34920">
            <a:solidFill>
              <a:srgbClr val="FFFFFF"/>
            </a:solidFill>
            <a:miter lim="800000"/>
            <a:headEnd/>
            <a:tailEnd/>
          </a:ln>
          <a:effectLst>
            <a:outerShdw dist="24840" dir="5400000" algn="ctr" rotWithShape="0">
              <a:srgbClr val="000000">
                <a:alpha val="40033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79883" name="Rectangle 12"/>
          <p:cNvSpPr>
            <a:spLocks noChangeArrowheads="1"/>
          </p:cNvSpPr>
          <p:nvPr/>
        </p:nvSpPr>
        <p:spPr bwMode="auto">
          <a:xfrm>
            <a:off x="179388" y="1341438"/>
            <a:ext cx="2592387" cy="358775"/>
          </a:xfrm>
          <a:prstGeom prst="rect">
            <a:avLst/>
          </a:prstGeom>
          <a:solidFill>
            <a:srgbClr val="FFFFFF"/>
          </a:solidFill>
          <a:ln w="255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b="1">
                <a:solidFill>
                  <a:srgbClr val="000000"/>
                </a:solidFill>
                <a:latin typeface="Corbel" pitchFamily="32" charset="0"/>
              </a:rPr>
              <a:t>Mars 2011</a:t>
            </a:r>
          </a:p>
        </p:txBody>
      </p:sp>
      <p:sp>
        <p:nvSpPr>
          <p:cNvPr id="79884" name="Rectangle 13"/>
          <p:cNvSpPr>
            <a:spLocks noChangeArrowheads="1"/>
          </p:cNvSpPr>
          <p:nvPr/>
        </p:nvSpPr>
        <p:spPr bwMode="auto">
          <a:xfrm>
            <a:off x="6659563" y="1341438"/>
            <a:ext cx="1800225" cy="358775"/>
          </a:xfrm>
          <a:prstGeom prst="rect">
            <a:avLst/>
          </a:prstGeom>
          <a:solidFill>
            <a:srgbClr val="FFFFFF"/>
          </a:solidFill>
          <a:ln w="255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b="1">
                <a:solidFill>
                  <a:srgbClr val="000000"/>
                </a:solidFill>
                <a:latin typeface="Corbel" pitchFamily="32" charset="0"/>
              </a:rPr>
              <a:t>31 juillet 2011</a:t>
            </a:r>
          </a:p>
        </p:txBody>
      </p:sp>
      <p:sp>
        <p:nvSpPr>
          <p:cNvPr id="79885" name="Rectangle 14"/>
          <p:cNvSpPr>
            <a:spLocks noChangeArrowheads="1"/>
          </p:cNvSpPr>
          <p:nvPr/>
        </p:nvSpPr>
        <p:spPr bwMode="auto">
          <a:xfrm>
            <a:off x="2987675" y="1341438"/>
            <a:ext cx="2592388" cy="358775"/>
          </a:xfrm>
          <a:prstGeom prst="rect">
            <a:avLst/>
          </a:prstGeom>
          <a:solidFill>
            <a:srgbClr val="FFFFFF"/>
          </a:solidFill>
          <a:ln w="255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b="1">
                <a:solidFill>
                  <a:srgbClr val="000000"/>
                </a:solidFill>
                <a:latin typeface="Corbel" pitchFamily="32" charset="0"/>
              </a:rPr>
              <a:t>Mars 2011 – Juillet 2011</a:t>
            </a:r>
          </a:p>
        </p:txBody>
      </p:sp>
      <p:grpSp>
        <p:nvGrpSpPr>
          <p:cNvPr id="79886" name="Group 15"/>
          <p:cNvGrpSpPr>
            <a:grpSpLocks/>
          </p:cNvGrpSpPr>
          <p:nvPr/>
        </p:nvGrpSpPr>
        <p:grpSpPr bwMode="auto">
          <a:xfrm>
            <a:off x="5651500" y="5327650"/>
            <a:ext cx="2443163" cy="1090613"/>
            <a:chOff x="3560" y="3356"/>
            <a:chExt cx="1539" cy="687"/>
          </a:xfrm>
        </p:grpSpPr>
        <p:pic>
          <p:nvPicPr>
            <p:cNvPr id="79887" name="Picture 1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560" y="3356"/>
              <a:ext cx="1539" cy="68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79888" name="Text Box 17"/>
            <p:cNvSpPr txBox="1">
              <a:spLocks noChangeArrowheads="1"/>
            </p:cNvSpPr>
            <p:nvPr/>
          </p:nvSpPr>
          <p:spPr bwMode="auto">
            <a:xfrm>
              <a:off x="3606" y="3385"/>
              <a:ext cx="1450" cy="59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fr-FR" sz="1400" b="1">
                  <a:solidFill>
                    <a:srgbClr val="000000"/>
                  </a:solidFill>
                  <a:latin typeface="Corbel" pitchFamily="32" charset="0"/>
                </a:rPr>
                <a:t>Rapport de la Cour des Comptes favorable au  projet</a:t>
              </a:r>
              <a:r>
                <a:rPr lang="fr-FR" sz="1400">
                  <a:solidFill>
                    <a:srgbClr val="000000"/>
                  </a:solidFill>
                  <a:latin typeface="Corbel" pitchFamily="32" charset="0"/>
                </a:rPr>
                <a:t> (</a:t>
              </a:r>
              <a:r>
                <a:rPr lang="fr-FR" sz="1400" i="1">
                  <a:solidFill>
                    <a:srgbClr val="000000"/>
                  </a:solidFill>
                  <a:latin typeface="Corbel" pitchFamily="32" charset="0"/>
                </a:rPr>
                <a:t>Gestion de la dette publique locale</a:t>
              </a:r>
              <a:r>
                <a:rPr lang="fr-FR" sz="1400">
                  <a:solidFill>
                    <a:srgbClr val="000000"/>
                  </a:solidFill>
                  <a:latin typeface="Corbel" pitchFamily="32" charset="0"/>
                </a:rPr>
                <a:t>, Juillet 2011)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771525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000" b="1" i="1">
                <a:solidFill>
                  <a:srgbClr val="000000"/>
                </a:solidFill>
                <a:latin typeface="Arial Narrow" pitchFamily="32" charset="0"/>
              </a:rPr>
              <a:t>3. L'aboutissement d'une démarche ancienne </a:t>
            </a:r>
            <a:r>
              <a:rPr lang="fr-FR" sz="3000">
                <a:solidFill>
                  <a:srgbClr val="575F6D"/>
                </a:solidFill>
                <a:latin typeface="Century Schoolbook" pitchFamily="16" charset="0"/>
              </a:rPr>
              <a:t/>
            </a:r>
            <a:br>
              <a:rPr lang="fr-FR" sz="3000">
                <a:solidFill>
                  <a:srgbClr val="575F6D"/>
                </a:solidFill>
                <a:latin typeface="Century Schoolbook" pitchFamily="16" charset="0"/>
              </a:rPr>
            </a:br>
            <a:endParaRPr lang="fr-FR" sz="3000">
              <a:solidFill>
                <a:srgbClr val="575F6D"/>
              </a:solidFill>
              <a:latin typeface="Century Schoolbook" pitchFamily="16" charset="0"/>
            </a:endParaRPr>
          </a:p>
        </p:txBody>
      </p:sp>
      <p:sp>
        <p:nvSpPr>
          <p:cNvPr id="80899" name="Rectangle 2"/>
          <p:cNvSpPr>
            <a:spLocks noChangeArrowheads="1"/>
          </p:cNvSpPr>
          <p:nvPr/>
        </p:nvSpPr>
        <p:spPr bwMode="auto">
          <a:xfrm>
            <a:off x="179388" y="1844675"/>
            <a:ext cx="2592387" cy="431800"/>
          </a:xfrm>
          <a:prstGeom prst="rect">
            <a:avLst/>
          </a:prstGeom>
          <a:solidFill>
            <a:srgbClr val="FFFFFF"/>
          </a:solidFill>
          <a:ln w="25560">
            <a:solidFill>
              <a:srgbClr val="FE8637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600" b="1">
              <a:solidFill>
                <a:srgbClr val="000000"/>
              </a:solidFill>
              <a:latin typeface="Corbel" pitchFamily="32" charset="0"/>
            </a:endParaRPr>
          </a:p>
          <a:p>
            <a:pPr algn="ctr"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1">
                <a:solidFill>
                  <a:srgbClr val="000000"/>
                </a:solidFill>
                <a:latin typeface="Corbel" pitchFamily="32" charset="0"/>
              </a:rPr>
              <a:t>Lancement de la phase opérationnelle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400" b="1">
              <a:solidFill>
                <a:srgbClr val="000000"/>
              </a:solidFill>
              <a:latin typeface="Corbel" pitchFamily="32" charset="0"/>
            </a:endParaRPr>
          </a:p>
        </p:txBody>
      </p:sp>
      <p:grpSp>
        <p:nvGrpSpPr>
          <p:cNvPr id="80900" name="Group 3"/>
          <p:cNvGrpSpPr>
            <a:grpSpLocks/>
          </p:cNvGrpSpPr>
          <p:nvPr/>
        </p:nvGrpSpPr>
        <p:grpSpPr bwMode="auto">
          <a:xfrm>
            <a:off x="7380288" y="1844675"/>
            <a:ext cx="1512887" cy="3325813"/>
            <a:chOff x="3560" y="1244"/>
            <a:chExt cx="1880" cy="652"/>
          </a:xfrm>
        </p:grpSpPr>
        <p:pic>
          <p:nvPicPr>
            <p:cNvPr id="80914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560" y="1244"/>
              <a:ext cx="1880" cy="65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80915" name="Text Box 5"/>
            <p:cNvSpPr txBox="1">
              <a:spLocks noChangeArrowheads="1"/>
            </p:cNvSpPr>
            <p:nvPr/>
          </p:nvSpPr>
          <p:spPr bwMode="auto">
            <a:xfrm>
              <a:off x="3606" y="1298"/>
              <a:ext cx="1791" cy="54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fr-FR" sz="1400">
                <a:solidFill>
                  <a:srgbClr val="FFFFFF"/>
                </a:solidFill>
                <a:latin typeface="Corbel" pitchFamily="32" charset="0"/>
              </a:endParaRPr>
            </a:p>
            <a:p>
              <a:pPr algn="ct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fr-FR" sz="1400" b="1">
                  <a:solidFill>
                    <a:srgbClr val="FFFFFF"/>
                  </a:solidFill>
                  <a:latin typeface="Corbel" pitchFamily="32" charset="0"/>
                </a:rPr>
                <a:t>Remise du rapport  du gouvernement</a:t>
              </a:r>
              <a:r>
                <a:rPr lang="fr-FR" sz="2800" b="1">
                  <a:solidFill>
                    <a:srgbClr val="FFFFFF"/>
                  </a:solidFill>
                  <a:latin typeface="Corbel" pitchFamily="32" charset="0"/>
                </a:rPr>
                <a:t>?</a:t>
              </a:r>
              <a:endParaRPr lang="fr-FR" sz="1400" b="1">
                <a:solidFill>
                  <a:srgbClr val="FFFFFF"/>
                </a:solidFill>
                <a:latin typeface="Corbel" pitchFamily="32" charset="0"/>
              </a:endParaRPr>
            </a:p>
            <a:p>
              <a:pPr algn="ct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fr-FR" sz="1400" b="1">
                <a:solidFill>
                  <a:srgbClr val="FFFFFF"/>
                </a:solidFill>
                <a:latin typeface="Corbel" pitchFamily="32" charset="0"/>
              </a:endParaRPr>
            </a:p>
          </p:txBody>
        </p:sp>
      </p:grpSp>
      <p:sp>
        <p:nvSpPr>
          <p:cNvPr id="80901" name="Text Box 7"/>
          <p:cNvSpPr txBox="1">
            <a:spLocks noChangeArrowheads="1"/>
          </p:cNvSpPr>
          <p:nvPr/>
        </p:nvSpPr>
        <p:spPr bwMode="auto">
          <a:xfrm>
            <a:off x="179388" y="2420938"/>
            <a:ext cx="2592387" cy="1592262"/>
          </a:xfrm>
          <a:prstGeom prst="rect">
            <a:avLst/>
          </a:prstGeom>
          <a:noFill/>
          <a:ln w="9360">
            <a:solidFill>
              <a:srgbClr val="000000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Font typeface="Corbel" pitchFamily="32" charset="0"/>
              <a:buChar char="-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1" u="sng">
                <a:solidFill>
                  <a:srgbClr val="000000"/>
                </a:solidFill>
                <a:latin typeface="Corbel" pitchFamily="32" charset="0"/>
              </a:rPr>
              <a:t>Validation du rapport </a:t>
            </a: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: Lancement de la procédure d’appel d’offre</a:t>
            </a:r>
          </a:p>
          <a:p>
            <a:pPr>
              <a:buFont typeface="Corbel" pitchFamily="32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400">
              <a:solidFill>
                <a:srgbClr val="000000"/>
              </a:solidFill>
              <a:latin typeface="Corbel" pitchFamily="32" charset="0"/>
            </a:endParaRPr>
          </a:p>
          <a:p>
            <a:pPr>
              <a:buFont typeface="Corbel" pitchFamily="32" charset="0"/>
              <a:buChar char="-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1" u="sng">
                <a:solidFill>
                  <a:srgbClr val="000000"/>
                </a:solidFill>
                <a:latin typeface="Corbel" pitchFamily="32" charset="0"/>
              </a:rPr>
              <a:t>Lancement officiel de la procédure parlementaire </a:t>
            </a:r>
          </a:p>
          <a:p>
            <a:pPr>
              <a:buFont typeface="Corbel" pitchFamily="32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400" b="1" u="sng">
              <a:solidFill>
                <a:srgbClr val="000000"/>
              </a:solidFill>
              <a:latin typeface="Corbel" pitchFamily="32" charset="0"/>
            </a:endParaRPr>
          </a:p>
        </p:txBody>
      </p:sp>
      <p:sp>
        <p:nvSpPr>
          <p:cNvPr id="80902" name="Rectangle 8"/>
          <p:cNvSpPr>
            <a:spLocks noChangeArrowheads="1"/>
          </p:cNvSpPr>
          <p:nvPr/>
        </p:nvSpPr>
        <p:spPr bwMode="auto">
          <a:xfrm>
            <a:off x="2916238" y="1844675"/>
            <a:ext cx="2592387" cy="431800"/>
          </a:xfrm>
          <a:prstGeom prst="rect">
            <a:avLst/>
          </a:prstGeom>
          <a:solidFill>
            <a:srgbClr val="FFFFFF"/>
          </a:solidFill>
          <a:ln w="25560">
            <a:solidFill>
              <a:srgbClr val="FE8637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1">
                <a:solidFill>
                  <a:srgbClr val="000000"/>
                </a:solidFill>
                <a:latin typeface="Corbel" pitchFamily="32" charset="0"/>
              </a:rPr>
              <a:t>Processus parlementaire</a:t>
            </a:r>
          </a:p>
        </p:txBody>
      </p:sp>
      <p:sp>
        <p:nvSpPr>
          <p:cNvPr id="80903" name="Text Box 9"/>
          <p:cNvSpPr txBox="1">
            <a:spLocks noChangeArrowheads="1"/>
          </p:cNvSpPr>
          <p:nvPr/>
        </p:nvSpPr>
        <p:spPr bwMode="auto">
          <a:xfrm>
            <a:off x="2916238" y="2349500"/>
            <a:ext cx="2592387" cy="3325813"/>
          </a:xfrm>
          <a:prstGeom prst="rect">
            <a:avLst/>
          </a:prstGeom>
          <a:noFill/>
          <a:ln w="9360">
            <a:solidFill>
              <a:srgbClr val="000000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- </a:t>
            </a:r>
            <a:r>
              <a:rPr lang="fr-FR" sz="1400" b="1" u="sng">
                <a:solidFill>
                  <a:srgbClr val="000000"/>
                </a:solidFill>
                <a:latin typeface="Corbel" pitchFamily="32" charset="0"/>
              </a:rPr>
              <a:t>Dépôt PPL</a:t>
            </a:r>
            <a:r>
              <a:rPr lang="fr-FR" sz="1400" b="1">
                <a:solidFill>
                  <a:srgbClr val="000000"/>
                </a:solidFill>
                <a:latin typeface="Corbel" pitchFamily="32" charset="0"/>
              </a:rPr>
              <a:t> </a:t>
            </a: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: </a:t>
            </a:r>
            <a:r>
              <a:rPr lang="fr-FR" sz="1400" b="1">
                <a:solidFill>
                  <a:srgbClr val="FF0000"/>
                </a:solidFill>
                <a:latin typeface="Corbel" pitchFamily="32" charset="0"/>
              </a:rPr>
              <a:t>REJETEE </a:t>
            </a: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par la Commission des Finances au titre de l’Article 40</a:t>
            </a:r>
          </a:p>
          <a:p>
            <a:pPr>
              <a:buFont typeface="Corbel" pitchFamily="32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400">
              <a:solidFill>
                <a:srgbClr val="000000"/>
              </a:solidFill>
              <a:latin typeface="Corbel" pitchFamily="32" charset="0"/>
            </a:endParaRPr>
          </a:p>
          <a:p>
            <a:pPr>
              <a:buFont typeface="Corbel" pitchFamily="32" charset="0"/>
              <a:buChar char="-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1" u="sng">
                <a:solidFill>
                  <a:srgbClr val="000000"/>
                </a:solidFill>
                <a:latin typeface="Corbel" pitchFamily="32" charset="0"/>
              </a:rPr>
              <a:t> 16 novembre – Dépôt amendement de rapport </a:t>
            </a: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: </a:t>
            </a:r>
            <a:r>
              <a:rPr lang="fr-FR" sz="1400" b="1">
                <a:solidFill>
                  <a:srgbClr val="00B050"/>
                </a:solidFill>
                <a:latin typeface="Corbel" pitchFamily="32" charset="0"/>
              </a:rPr>
              <a:t>ADOPTE</a:t>
            </a: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 : remise prévue le 15 février</a:t>
            </a:r>
          </a:p>
          <a:p>
            <a:pPr>
              <a:buFont typeface="Corbel" pitchFamily="32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400">
              <a:solidFill>
                <a:srgbClr val="000000"/>
              </a:solidFill>
              <a:latin typeface="Corbel" pitchFamily="32" charset="0"/>
            </a:endParaRPr>
          </a:p>
          <a:p>
            <a:pPr>
              <a:buFont typeface="Corbel" pitchFamily="32" charset="0"/>
              <a:buChar char="-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1" u="sng">
                <a:solidFill>
                  <a:srgbClr val="000000"/>
                </a:solidFill>
                <a:latin typeface="Corbel" pitchFamily="32" charset="0"/>
              </a:rPr>
              <a:t>Soutien public du gouvernement</a:t>
            </a: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 et reconnaissance de la pertinence du projet (94</a:t>
            </a:r>
            <a:r>
              <a:rPr lang="fr-FR" sz="1400" baseline="30000">
                <a:solidFill>
                  <a:srgbClr val="000000"/>
                </a:solidFill>
                <a:latin typeface="Corbel" pitchFamily="32" charset="0"/>
              </a:rPr>
              <a:t>e</a:t>
            </a: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 Congrès des Maires).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400">
              <a:solidFill>
                <a:srgbClr val="000000"/>
              </a:solidFill>
              <a:latin typeface="Corbel" pitchFamily="32" charset="0"/>
            </a:endParaRPr>
          </a:p>
        </p:txBody>
      </p:sp>
      <p:sp>
        <p:nvSpPr>
          <p:cNvPr id="48138" name="AutoShape 10"/>
          <p:cNvSpPr>
            <a:spLocks noChangeArrowheads="1"/>
          </p:cNvSpPr>
          <p:nvPr/>
        </p:nvSpPr>
        <p:spPr bwMode="auto">
          <a:xfrm>
            <a:off x="179388" y="1196975"/>
            <a:ext cx="8785225" cy="647700"/>
          </a:xfrm>
          <a:prstGeom prst="rightArrow">
            <a:avLst>
              <a:gd name="adj1" fmla="val 50000"/>
              <a:gd name="adj2" fmla="val 49985"/>
            </a:avLst>
          </a:prstGeom>
          <a:solidFill>
            <a:srgbClr val="7598D9"/>
          </a:solidFill>
          <a:ln w="34920">
            <a:solidFill>
              <a:srgbClr val="FFFFFF"/>
            </a:solidFill>
            <a:miter lim="800000"/>
            <a:headEnd/>
            <a:tailEnd/>
          </a:ln>
          <a:effectLst>
            <a:outerShdw dist="24840" dir="5400000" algn="ctr" rotWithShape="0">
              <a:srgbClr val="000000">
                <a:alpha val="40033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80905" name="Rectangle 11"/>
          <p:cNvSpPr>
            <a:spLocks noChangeArrowheads="1"/>
          </p:cNvSpPr>
          <p:nvPr/>
        </p:nvSpPr>
        <p:spPr bwMode="auto">
          <a:xfrm>
            <a:off x="179388" y="1341438"/>
            <a:ext cx="2592387" cy="358775"/>
          </a:xfrm>
          <a:prstGeom prst="rect">
            <a:avLst/>
          </a:prstGeom>
          <a:solidFill>
            <a:srgbClr val="FFFFFF"/>
          </a:solidFill>
          <a:ln w="255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b="1">
                <a:solidFill>
                  <a:srgbClr val="000000"/>
                </a:solidFill>
                <a:latin typeface="Corbel" pitchFamily="32" charset="0"/>
              </a:rPr>
              <a:t>Septembre 2011</a:t>
            </a:r>
          </a:p>
        </p:txBody>
      </p:sp>
      <p:sp>
        <p:nvSpPr>
          <p:cNvPr id="80906" name="Rectangle 12"/>
          <p:cNvSpPr>
            <a:spLocks noChangeArrowheads="1"/>
          </p:cNvSpPr>
          <p:nvPr/>
        </p:nvSpPr>
        <p:spPr bwMode="auto">
          <a:xfrm>
            <a:off x="7380288" y="1341438"/>
            <a:ext cx="1295400" cy="358775"/>
          </a:xfrm>
          <a:prstGeom prst="rect">
            <a:avLst/>
          </a:prstGeom>
          <a:solidFill>
            <a:srgbClr val="FFFFFF"/>
          </a:solidFill>
          <a:ln w="255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b="1">
                <a:solidFill>
                  <a:srgbClr val="000000"/>
                </a:solidFill>
                <a:latin typeface="Corbel" pitchFamily="32" charset="0"/>
              </a:rPr>
              <a:t>Mars 2012</a:t>
            </a:r>
          </a:p>
        </p:txBody>
      </p:sp>
      <p:sp>
        <p:nvSpPr>
          <p:cNvPr id="80907" name="Rectangle 13"/>
          <p:cNvSpPr>
            <a:spLocks noChangeArrowheads="1"/>
          </p:cNvSpPr>
          <p:nvPr/>
        </p:nvSpPr>
        <p:spPr bwMode="auto">
          <a:xfrm>
            <a:off x="2916238" y="1341438"/>
            <a:ext cx="2592387" cy="358775"/>
          </a:xfrm>
          <a:prstGeom prst="rect">
            <a:avLst/>
          </a:prstGeom>
          <a:solidFill>
            <a:srgbClr val="FFFFFF"/>
          </a:solidFill>
          <a:ln w="255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b="1">
                <a:solidFill>
                  <a:srgbClr val="000000"/>
                </a:solidFill>
                <a:latin typeface="Corbel" pitchFamily="32" charset="0"/>
              </a:rPr>
              <a:t>Octobre-novembre 2011</a:t>
            </a:r>
          </a:p>
        </p:txBody>
      </p:sp>
      <p:grpSp>
        <p:nvGrpSpPr>
          <p:cNvPr id="80908" name="Group 14"/>
          <p:cNvGrpSpPr>
            <a:grpSpLocks/>
          </p:cNvGrpSpPr>
          <p:nvPr/>
        </p:nvGrpSpPr>
        <p:grpSpPr bwMode="auto">
          <a:xfrm>
            <a:off x="5651500" y="5516563"/>
            <a:ext cx="2443163" cy="876300"/>
            <a:chOff x="3560" y="3356"/>
            <a:chExt cx="1539" cy="552"/>
          </a:xfrm>
        </p:grpSpPr>
        <p:pic>
          <p:nvPicPr>
            <p:cNvPr id="80912" name="Picture 15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560" y="3356"/>
              <a:ext cx="1539" cy="55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80913" name="Text Box 16"/>
            <p:cNvSpPr txBox="1">
              <a:spLocks noChangeArrowheads="1"/>
            </p:cNvSpPr>
            <p:nvPr/>
          </p:nvSpPr>
          <p:spPr bwMode="auto">
            <a:xfrm>
              <a:off x="3606" y="3385"/>
              <a:ext cx="1450" cy="46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fr-FR" sz="1400">
                  <a:solidFill>
                    <a:srgbClr val="000000"/>
                  </a:solidFill>
                  <a:latin typeface="Corbel" pitchFamily="32" charset="0"/>
                </a:rPr>
                <a:t>Amendement Commission Bartolone sur les Produits Toxiques</a:t>
              </a:r>
            </a:p>
          </p:txBody>
        </p:sp>
      </p:grpSp>
      <p:sp>
        <p:nvSpPr>
          <p:cNvPr id="80909" name="Rectangle 12"/>
          <p:cNvSpPr>
            <a:spLocks noChangeArrowheads="1"/>
          </p:cNvSpPr>
          <p:nvPr/>
        </p:nvSpPr>
        <p:spPr bwMode="auto">
          <a:xfrm>
            <a:off x="5651500" y="1341438"/>
            <a:ext cx="1584325" cy="358775"/>
          </a:xfrm>
          <a:prstGeom prst="rect">
            <a:avLst/>
          </a:prstGeom>
          <a:solidFill>
            <a:srgbClr val="FFFFFF"/>
          </a:solidFill>
          <a:ln w="255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b="1">
                <a:solidFill>
                  <a:srgbClr val="000000"/>
                </a:solidFill>
                <a:latin typeface="Corbel" pitchFamily="32" charset="0"/>
              </a:rPr>
              <a:t>Février 2012</a:t>
            </a:r>
          </a:p>
        </p:txBody>
      </p:sp>
      <p:sp>
        <p:nvSpPr>
          <p:cNvPr id="80910" name="Text Box 9"/>
          <p:cNvSpPr txBox="1">
            <a:spLocks noChangeArrowheads="1"/>
          </p:cNvSpPr>
          <p:nvPr/>
        </p:nvSpPr>
        <p:spPr bwMode="auto">
          <a:xfrm>
            <a:off x="5651500" y="2349500"/>
            <a:ext cx="1584325" cy="955675"/>
          </a:xfrm>
          <a:prstGeom prst="rect">
            <a:avLst/>
          </a:prstGeom>
          <a:noFill/>
          <a:ln w="9360">
            <a:solidFill>
              <a:srgbClr val="000000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1" u="sng">
                <a:solidFill>
                  <a:srgbClr val="000000"/>
                </a:solidFill>
                <a:latin typeface="Corbel" pitchFamily="32" charset="0"/>
              </a:rPr>
              <a:t>3 février 2012 </a:t>
            </a: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: réunion à Bercy = pas de garantie juridique</a:t>
            </a:r>
          </a:p>
        </p:txBody>
      </p:sp>
      <p:sp>
        <p:nvSpPr>
          <p:cNvPr id="21" name="Text Box 9"/>
          <p:cNvSpPr txBox="1">
            <a:spLocks noChangeArrowheads="1"/>
          </p:cNvSpPr>
          <p:nvPr/>
        </p:nvSpPr>
        <p:spPr bwMode="auto">
          <a:xfrm>
            <a:off x="5651500" y="3429000"/>
            <a:ext cx="1584325" cy="1817688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1400" b="1" u="sng" dirty="0">
                <a:solidFill>
                  <a:srgbClr val="000000"/>
                </a:solidFill>
                <a:latin typeface="Corbel" pitchFamily="32" charset="0"/>
              </a:rPr>
              <a:t>10 février 2012 </a:t>
            </a:r>
            <a:r>
              <a:rPr lang="fr-FR" sz="1400" dirty="0">
                <a:solidFill>
                  <a:srgbClr val="000000"/>
                </a:solidFill>
                <a:latin typeface="Corbel" pitchFamily="32" charset="0"/>
              </a:rPr>
              <a:t>: rencontre entre Jacques Pélissard et le Président de la République :</a:t>
            </a:r>
            <a:r>
              <a:rPr lang="fr-FR" sz="1400" b="1" dirty="0">
                <a:solidFill>
                  <a:srgbClr val="000000"/>
                </a:solidFill>
                <a:latin typeface="Corbel" pitchFamily="32" charset="0"/>
              </a:rPr>
              <a:t> l’Etat sera partie prenante de l’Agence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ext Box 1"/>
          <p:cNvSpPr txBox="1">
            <a:spLocks noChangeArrowheads="1"/>
          </p:cNvSpPr>
          <p:nvPr/>
        </p:nvSpPr>
        <p:spPr bwMode="auto">
          <a:xfrm>
            <a:off x="914400" y="692150"/>
            <a:ext cx="7772400" cy="5327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marL="273050" indent="-271463" algn="ctr">
              <a:spcBef>
                <a:spcPts val="600"/>
              </a:spcBef>
              <a:buClrTx/>
              <a:buSzPct val="7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fr-FR" sz="4800">
                <a:solidFill>
                  <a:srgbClr val="000000"/>
                </a:solidFill>
                <a:latin typeface="Corbel" pitchFamily="32" charset="0"/>
              </a:rPr>
              <a:t>II. Comment ça fonctionne 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ext Box 1"/>
          <p:cNvSpPr txBox="1">
            <a:spLocks noChangeArrowheads="1"/>
          </p:cNvSpPr>
          <p:nvPr/>
        </p:nvSpPr>
        <p:spPr bwMode="auto">
          <a:xfrm>
            <a:off x="914400" y="692150"/>
            <a:ext cx="7772400" cy="5327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marL="273050" indent="-271463" algn="ctr">
              <a:spcBef>
                <a:spcPts val="600"/>
              </a:spcBef>
              <a:buClrTx/>
              <a:buSzPct val="7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fr-FR" sz="3600">
                <a:solidFill>
                  <a:srgbClr val="000000"/>
                </a:solidFill>
                <a:latin typeface="Corbel" pitchFamily="32" charset="0"/>
              </a:rPr>
              <a:t>1. Structure juridique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6334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000">
                <a:solidFill>
                  <a:srgbClr val="575F6D"/>
                </a:solidFill>
                <a:latin typeface="Century Schoolbook" pitchFamily="16" charset="0"/>
              </a:rPr>
              <a:t>UNE STRUCTURE À DEUX NIVEAUX</a:t>
            </a:r>
          </a:p>
        </p:txBody>
      </p:sp>
      <p:sp>
        <p:nvSpPr>
          <p:cNvPr id="83971" name="Rectangle 2"/>
          <p:cNvSpPr>
            <a:spLocks noChangeArrowheads="1"/>
          </p:cNvSpPr>
          <p:nvPr/>
        </p:nvSpPr>
        <p:spPr bwMode="auto">
          <a:xfrm>
            <a:off x="468313" y="981075"/>
            <a:ext cx="8207375" cy="503238"/>
          </a:xfrm>
          <a:prstGeom prst="rect">
            <a:avLst/>
          </a:prstGeom>
          <a:solidFill>
            <a:srgbClr val="7598D9"/>
          </a:solidFill>
          <a:ln w="25560">
            <a:solidFill>
              <a:srgbClr val="546E9F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1">
                <a:solidFill>
                  <a:srgbClr val="FFFFFF"/>
                </a:solidFill>
                <a:latin typeface="Corbel" pitchFamily="32" charset="0"/>
              </a:rPr>
              <a:t>Structure Amont </a:t>
            </a:r>
            <a:r>
              <a:rPr lang="fr-FR" sz="1400">
                <a:solidFill>
                  <a:srgbClr val="FFFFFF"/>
                </a:solidFill>
                <a:latin typeface="Corbel" pitchFamily="32" charset="0"/>
              </a:rPr>
              <a:t>: Établissement Public Local à caractère Industriel et Commercial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400">
              <a:solidFill>
                <a:srgbClr val="FFFFFF"/>
              </a:solidFill>
              <a:latin typeface="Corbel" pitchFamily="32" charset="0"/>
            </a:endParaRPr>
          </a:p>
        </p:txBody>
      </p:sp>
      <p:sp>
        <p:nvSpPr>
          <p:cNvPr id="83972" name="Rectangle 3"/>
          <p:cNvSpPr>
            <a:spLocks noChangeArrowheads="1"/>
          </p:cNvSpPr>
          <p:nvPr/>
        </p:nvSpPr>
        <p:spPr bwMode="auto">
          <a:xfrm>
            <a:off x="468313" y="1628775"/>
            <a:ext cx="4032250" cy="1008063"/>
          </a:xfrm>
          <a:prstGeom prst="rect">
            <a:avLst/>
          </a:prstGeom>
          <a:solidFill>
            <a:srgbClr val="FFFFFF"/>
          </a:solidFill>
          <a:ln w="25560">
            <a:solidFill>
              <a:srgbClr val="7598D9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just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1">
                <a:solidFill>
                  <a:srgbClr val="000000"/>
                </a:solidFill>
                <a:latin typeface="Corbel" pitchFamily="32" charset="0"/>
              </a:rPr>
              <a:t>Pourquoi une telle structure  ? </a:t>
            </a:r>
          </a:p>
          <a:p>
            <a:pPr algn="just">
              <a:buFont typeface="Corbel" pitchFamily="32" charset="0"/>
              <a:buChar char="-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l’EPIC ne peut faire faillite</a:t>
            </a:r>
          </a:p>
          <a:p>
            <a:pPr algn="just">
              <a:buFont typeface="Corbel" pitchFamily="32" charset="0"/>
              <a:buChar char="-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Le passif est rattaché aux collectivités membres</a:t>
            </a:r>
          </a:p>
          <a:p>
            <a:pPr algn="just">
              <a:buFont typeface="Corbel" pitchFamily="32" charset="0"/>
              <a:buChar char="-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Rassure les investisseurs et les agences</a:t>
            </a:r>
          </a:p>
        </p:txBody>
      </p:sp>
      <p:sp>
        <p:nvSpPr>
          <p:cNvPr id="83973" name="Rectangle 4"/>
          <p:cNvSpPr>
            <a:spLocks noChangeArrowheads="1"/>
          </p:cNvSpPr>
          <p:nvPr/>
        </p:nvSpPr>
        <p:spPr bwMode="auto">
          <a:xfrm>
            <a:off x="4643438" y="1628775"/>
            <a:ext cx="4032250" cy="1008063"/>
          </a:xfrm>
          <a:prstGeom prst="rect">
            <a:avLst/>
          </a:prstGeom>
          <a:solidFill>
            <a:srgbClr val="FFFFFF"/>
          </a:solidFill>
          <a:ln w="25560">
            <a:solidFill>
              <a:srgbClr val="7598D9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just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1">
                <a:solidFill>
                  <a:srgbClr val="000000"/>
                </a:solidFill>
                <a:latin typeface="Corbel" pitchFamily="32" charset="0"/>
              </a:rPr>
              <a:t>Quelles missions ? </a:t>
            </a:r>
          </a:p>
          <a:p>
            <a:pPr algn="just">
              <a:buFont typeface="Corbel" pitchFamily="32" charset="0"/>
              <a:buChar char="-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Orientations stratégiques</a:t>
            </a:r>
          </a:p>
          <a:p>
            <a:pPr algn="just">
              <a:buFont typeface="Corbel" pitchFamily="32" charset="0"/>
              <a:buChar char="-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Gestion des entrées/sorties</a:t>
            </a:r>
          </a:p>
          <a:p>
            <a:pPr algn="just">
              <a:buFont typeface="Corbel" pitchFamily="32" charset="0"/>
              <a:buChar char="-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Pilotage de la garantie</a:t>
            </a:r>
          </a:p>
        </p:txBody>
      </p:sp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468313" y="2781300"/>
            <a:ext cx="8207375" cy="504825"/>
          </a:xfrm>
          <a:prstGeom prst="rect">
            <a:avLst/>
          </a:prstGeom>
          <a:solidFill>
            <a:srgbClr val="B32C16"/>
          </a:solidFill>
          <a:ln w="34920">
            <a:solidFill>
              <a:srgbClr val="FFFFFF"/>
            </a:solidFill>
            <a:miter lim="800000"/>
            <a:headEnd/>
            <a:tailEnd/>
          </a:ln>
          <a:effectLst>
            <a:outerShdw dist="24840" dir="5400000" algn="ctr" rotWithShape="0">
              <a:srgbClr val="000000">
                <a:alpha val="40033"/>
              </a:srgbClr>
            </a:outerShdw>
          </a:effectLst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1400" b="1">
                <a:solidFill>
                  <a:srgbClr val="FFFFFF"/>
                </a:solidFill>
                <a:latin typeface="Corbel" pitchFamily="32" charset="0"/>
              </a:rPr>
              <a:t>Structure Aval </a:t>
            </a:r>
            <a:r>
              <a:rPr lang="fr-FR" sz="1400">
                <a:solidFill>
                  <a:srgbClr val="FFFFFF"/>
                </a:solidFill>
                <a:latin typeface="Corbel" pitchFamily="32" charset="0"/>
              </a:rPr>
              <a:t>: Société Anonyme</a:t>
            </a:r>
          </a:p>
        </p:txBody>
      </p:sp>
      <p:sp>
        <p:nvSpPr>
          <p:cNvPr id="83975" name="Rectangle 6"/>
          <p:cNvSpPr>
            <a:spLocks noChangeArrowheads="1"/>
          </p:cNvSpPr>
          <p:nvPr/>
        </p:nvSpPr>
        <p:spPr bwMode="auto">
          <a:xfrm>
            <a:off x="468313" y="3357563"/>
            <a:ext cx="4032250" cy="863600"/>
          </a:xfrm>
          <a:prstGeom prst="rect">
            <a:avLst/>
          </a:prstGeom>
          <a:solidFill>
            <a:srgbClr val="FFFFFF"/>
          </a:solidFill>
          <a:ln w="25560">
            <a:solidFill>
              <a:srgbClr val="7598D9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just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1">
                <a:solidFill>
                  <a:srgbClr val="000000"/>
                </a:solidFill>
                <a:latin typeface="Corbel" pitchFamily="32" charset="0"/>
              </a:rPr>
              <a:t>Pourquoi une telle structure  ? </a:t>
            </a:r>
          </a:p>
          <a:p>
            <a:pPr algn="just">
              <a:buFont typeface="Corbel" pitchFamily="32" charset="0"/>
              <a:buChar char="-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Forme bien connue des marchés</a:t>
            </a:r>
          </a:p>
          <a:p>
            <a:pPr algn="just">
              <a:buFont typeface="Corbel" pitchFamily="32" charset="0"/>
              <a:buChar char="-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Agrément ACP</a:t>
            </a:r>
          </a:p>
        </p:txBody>
      </p:sp>
      <p:sp>
        <p:nvSpPr>
          <p:cNvPr id="83976" name="Rectangle 7"/>
          <p:cNvSpPr>
            <a:spLocks noChangeArrowheads="1"/>
          </p:cNvSpPr>
          <p:nvPr/>
        </p:nvSpPr>
        <p:spPr bwMode="auto">
          <a:xfrm>
            <a:off x="4643438" y="3357563"/>
            <a:ext cx="4032250" cy="863600"/>
          </a:xfrm>
          <a:prstGeom prst="rect">
            <a:avLst/>
          </a:prstGeom>
          <a:solidFill>
            <a:srgbClr val="FFFFFF"/>
          </a:solidFill>
          <a:ln w="25560">
            <a:solidFill>
              <a:srgbClr val="7598D9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just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1">
                <a:solidFill>
                  <a:srgbClr val="000000"/>
                </a:solidFill>
                <a:latin typeface="Corbel" pitchFamily="32" charset="0"/>
              </a:rPr>
              <a:t>Quelles missions ? </a:t>
            </a:r>
          </a:p>
          <a:p>
            <a:pPr algn="just">
              <a:buFont typeface="Corbel" pitchFamily="32" charset="0"/>
              <a:buChar char="-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Application des orientations amont</a:t>
            </a:r>
          </a:p>
          <a:p>
            <a:pPr algn="just">
              <a:buFont typeface="Corbel" pitchFamily="32" charset="0"/>
              <a:buChar char="-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Management opérationnel de l’établissement de crédit</a:t>
            </a:r>
          </a:p>
        </p:txBody>
      </p:sp>
      <p:sp>
        <p:nvSpPr>
          <p:cNvPr id="51208" name="Oval 8"/>
          <p:cNvSpPr>
            <a:spLocks noChangeArrowheads="1"/>
          </p:cNvSpPr>
          <p:nvPr/>
        </p:nvSpPr>
        <p:spPr bwMode="auto">
          <a:xfrm>
            <a:off x="323850" y="2709863"/>
            <a:ext cx="2447925" cy="719137"/>
          </a:xfrm>
          <a:prstGeom prst="ellipse">
            <a:avLst/>
          </a:prstGeom>
          <a:solidFill>
            <a:srgbClr val="AEBAD5"/>
          </a:solidFill>
          <a:ln w="34920">
            <a:solidFill>
              <a:srgbClr val="FFFFFF"/>
            </a:solidFill>
            <a:miter lim="800000"/>
            <a:headEnd/>
            <a:tailEnd/>
          </a:ln>
          <a:effectLst>
            <a:outerShdw dist="24840" dir="5400000" algn="ctr" rotWithShape="0">
              <a:srgbClr val="000000">
                <a:alpha val="40033"/>
              </a:srgbClr>
            </a:outerShdw>
          </a:effectLst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1400">
                <a:solidFill>
                  <a:srgbClr val="FFFFFF"/>
                </a:solidFill>
                <a:latin typeface="Corbel" pitchFamily="32" charset="0"/>
              </a:rPr>
              <a:t>Professionnels spécialisés</a:t>
            </a:r>
          </a:p>
        </p:txBody>
      </p:sp>
      <p:sp>
        <p:nvSpPr>
          <p:cNvPr id="51209" name="Oval 9"/>
          <p:cNvSpPr>
            <a:spLocks noChangeArrowheads="1"/>
          </p:cNvSpPr>
          <p:nvPr/>
        </p:nvSpPr>
        <p:spPr bwMode="auto">
          <a:xfrm>
            <a:off x="6516688" y="1268413"/>
            <a:ext cx="2447925" cy="720725"/>
          </a:xfrm>
          <a:prstGeom prst="ellipse">
            <a:avLst/>
          </a:prstGeom>
          <a:solidFill>
            <a:srgbClr val="FE8637"/>
          </a:solidFill>
          <a:ln w="34920">
            <a:solidFill>
              <a:srgbClr val="FFFFFF"/>
            </a:solidFill>
            <a:miter lim="800000"/>
            <a:headEnd/>
            <a:tailEnd/>
          </a:ln>
          <a:effectLst>
            <a:outerShdw dist="24840" dir="5400000" algn="ctr" rotWithShape="0">
              <a:srgbClr val="000000">
                <a:alpha val="40033"/>
              </a:srgbClr>
            </a:outerShdw>
          </a:effectLst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1400">
                <a:solidFill>
                  <a:srgbClr val="FFFFFF"/>
                </a:solidFill>
                <a:latin typeface="Corbel" pitchFamily="32" charset="0"/>
              </a:rPr>
              <a:t>Collectivités membres</a:t>
            </a:r>
          </a:p>
        </p:txBody>
      </p:sp>
      <p:sp>
        <p:nvSpPr>
          <p:cNvPr id="83979" name="Text Box 10"/>
          <p:cNvSpPr txBox="1">
            <a:spLocks noChangeArrowheads="1"/>
          </p:cNvSpPr>
          <p:nvPr/>
        </p:nvSpPr>
        <p:spPr bwMode="auto">
          <a:xfrm>
            <a:off x="179388" y="4348163"/>
            <a:ext cx="4321175" cy="1585912"/>
          </a:xfrm>
          <a:prstGeom prst="rect">
            <a:avLst/>
          </a:prstGeom>
          <a:noFill/>
          <a:ln w="9360">
            <a:solidFill>
              <a:srgbClr val="000000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1">
                <a:solidFill>
                  <a:srgbClr val="000000"/>
                </a:solidFill>
                <a:latin typeface="Corbel" pitchFamily="32" charset="0"/>
              </a:rPr>
              <a:t>Pourquoi un tel choix ?</a:t>
            </a:r>
          </a:p>
          <a:p>
            <a:pPr>
              <a:buFont typeface="Corbel" pitchFamily="32" charset="0"/>
              <a:buChar char="-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Effectuer des opérations de banque tout en rassurant les marchés et l’ACP (EPIC)</a:t>
            </a:r>
          </a:p>
          <a:p>
            <a:pPr>
              <a:buFont typeface="Corbel" pitchFamily="32" charset="0"/>
              <a:buChar char="-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 Rendre étanche orientations stratégiques et gestion opérationnelle</a:t>
            </a:r>
          </a:p>
          <a:p>
            <a:pPr>
              <a:buFont typeface="Corbel" pitchFamily="32" charset="0"/>
              <a:buChar char="-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Accueillir tout type de collectivité et les rendre maîtresses de la stratégie de l’Agence</a:t>
            </a:r>
          </a:p>
        </p:txBody>
      </p:sp>
      <p:sp>
        <p:nvSpPr>
          <p:cNvPr id="51211" name="Text Box 11"/>
          <p:cNvSpPr txBox="1">
            <a:spLocks noChangeArrowheads="1"/>
          </p:cNvSpPr>
          <p:nvPr/>
        </p:nvSpPr>
        <p:spPr bwMode="auto">
          <a:xfrm>
            <a:off x="4643438" y="4292600"/>
            <a:ext cx="4032250" cy="2444750"/>
          </a:xfrm>
          <a:prstGeom prst="rect">
            <a:avLst/>
          </a:prstGeom>
          <a:solidFill>
            <a:srgbClr val="AEBAD5"/>
          </a:solidFill>
          <a:ln w="34920">
            <a:solidFill>
              <a:srgbClr val="FFFFFF"/>
            </a:solidFill>
            <a:miter lim="800000"/>
            <a:headEnd/>
            <a:tailEnd/>
          </a:ln>
          <a:effectLst>
            <a:outerShdw dist="24840" dir="5400000" algn="ctr" rotWithShape="0">
              <a:srgbClr val="000000">
                <a:alpha val="40033"/>
              </a:srgbClr>
            </a:outerShdw>
          </a:effectLst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1600" b="1">
                <a:solidFill>
                  <a:srgbClr val="FFFFFF"/>
                </a:solidFill>
                <a:latin typeface="Corbel" pitchFamily="32" charset="0"/>
              </a:rPr>
              <a:t>LA NECESSITE D’UN TEXTE DE LOI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b="1">
              <a:solidFill>
                <a:srgbClr val="FFFFFF"/>
              </a:solidFill>
              <a:latin typeface="Corbel" pitchFamily="32" charset="0"/>
            </a:endParaRPr>
          </a:p>
          <a:p>
            <a:pPr>
              <a:buClr>
                <a:srgbClr val="FFFFFF"/>
              </a:buClr>
              <a:buFont typeface="Times New Roman" pitchFamily="16" charset="0"/>
              <a:buAutoNum type="arabicPeriod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1400" b="1">
                <a:solidFill>
                  <a:srgbClr val="FFFFFF"/>
                </a:solidFill>
                <a:latin typeface="Corbel" pitchFamily="32" charset="0"/>
              </a:rPr>
              <a:t>Créer l’établissement public local et autoriser les collectivités à en être membres.</a:t>
            </a:r>
          </a:p>
          <a:p>
            <a:pPr>
              <a:buClr>
                <a:srgbClr val="FFFF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400" b="1">
              <a:solidFill>
                <a:srgbClr val="FFFFFF"/>
              </a:solidFill>
              <a:latin typeface="Corbel" pitchFamily="32" charset="0"/>
            </a:endParaRPr>
          </a:p>
          <a:p>
            <a:pPr>
              <a:buClr>
                <a:srgbClr val="FFFFFF"/>
              </a:buClr>
              <a:buFont typeface="Times New Roman" pitchFamily="16" charset="0"/>
              <a:buAutoNum type="arabicPeriod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1400" b="1">
                <a:solidFill>
                  <a:srgbClr val="FFFFFF"/>
                </a:solidFill>
                <a:latin typeface="Corbel" pitchFamily="32" charset="0"/>
              </a:rPr>
              <a:t>Obtenir une dérogation à l’obligation de dépôt des fonds au Trésor ? </a:t>
            </a:r>
          </a:p>
          <a:p>
            <a:pPr>
              <a:buClr>
                <a:srgbClr val="FFFF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400" b="1">
              <a:solidFill>
                <a:srgbClr val="FFFFFF"/>
              </a:solidFill>
              <a:latin typeface="Corbel" pitchFamily="32" charset="0"/>
            </a:endParaRPr>
          </a:p>
          <a:p>
            <a:pPr>
              <a:buClr>
                <a:srgbClr val="FFFFFF"/>
              </a:buClr>
              <a:buFont typeface="Times New Roman" pitchFamily="16" charset="0"/>
              <a:buAutoNum type="arabicPeriod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1400" b="1">
                <a:solidFill>
                  <a:srgbClr val="FFFFFF"/>
                </a:solidFill>
                <a:latin typeface="Corbel" pitchFamily="32" charset="0"/>
              </a:rPr>
              <a:t>Permettre à l’EPCI de souscrire des actions de la SA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400" b="1">
              <a:solidFill>
                <a:srgbClr val="FFFFFF"/>
              </a:solidFill>
              <a:latin typeface="Corbel" pitchFamily="32" charset="0"/>
            </a:endParaRPr>
          </a:p>
        </p:txBody>
      </p:sp>
      <p:sp>
        <p:nvSpPr>
          <p:cNvPr id="83981" name="Text Box 12"/>
          <p:cNvSpPr txBox="1">
            <a:spLocks noChangeArrowheads="1"/>
          </p:cNvSpPr>
          <p:nvPr/>
        </p:nvSpPr>
        <p:spPr bwMode="auto">
          <a:xfrm>
            <a:off x="3668713" y="6604000"/>
            <a:ext cx="184150" cy="369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ext Box 1"/>
          <p:cNvSpPr txBox="1">
            <a:spLocks noChangeArrowheads="1"/>
          </p:cNvSpPr>
          <p:nvPr/>
        </p:nvSpPr>
        <p:spPr bwMode="auto">
          <a:xfrm>
            <a:off x="914400" y="692150"/>
            <a:ext cx="7772400" cy="5327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marL="273050" indent="-271463" algn="ctr">
              <a:spcBef>
                <a:spcPts val="600"/>
              </a:spcBef>
              <a:buClrTx/>
              <a:buSzPct val="7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fr-FR" sz="3600">
                <a:solidFill>
                  <a:srgbClr val="000000"/>
                </a:solidFill>
                <a:latin typeface="Corbel" pitchFamily="32" charset="0"/>
              </a:rPr>
              <a:t>2. Constitution du capital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ext Box 1"/>
          <p:cNvSpPr txBox="1">
            <a:spLocks noChangeArrowheads="1"/>
          </p:cNvSpPr>
          <p:nvPr/>
        </p:nvSpPr>
        <p:spPr bwMode="auto">
          <a:xfrm>
            <a:off x="755650" y="260350"/>
            <a:ext cx="7772400" cy="777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91440" anchor="b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000">
                <a:solidFill>
                  <a:srgbClr val="575F6D"/>
                </a:solidFill>
                <a:latin typeface="Century Schoolbook" pitchFamily="16" charset="0"/>
              </a:rPr>
              <a:t>FOCUS 1 : LES RATIOS RÉGLEMENTAIRES</a:t>
            </a:r>
          </a:p>
        </p:txBody>
      </p:sp>
      <p:pic>
        <p:nvPicPr>
          <p:cNvPr id="8601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0113" y="1412875"/>
            <a:ext cx="7775575" cy="4608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322263" y="260350"/>
            <a:ext cx="8353425" cy="1152525"/>
          </a:xfrm>
          <a:prstGeom prst="rect">
            <a:avLst/>
          </a:prstGeom>
          <a:solidFill>
            <a:srgbClr val="AEBAD5"/>
          </a:solidFill>
          <a:ln w="34920">
            <a:solidFill>
              <a:srgbClr val="FFFFFF"/>
            </a:solidFill>
            <a:miter lim="800000"/>
            <a:headEnd/>
            <a:tailEnd/>
          </a:ln>
          <a:effectLst>
            <a:outerShdw dist="24840" dir="5400000" algn="ctr" rotWithShape="0">
              <a:srgbClr val="000000">
                <a:alpha val="40033"/>
              </a:srgbClr>
            </a:outerShdw>
          </a:effectLst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b="1">
                <a:solidFill>
                  <a:srgbClr val="FFFFFF"/>
                </a:solidFill>
                <a:latin typeface="Corbel" pitchFamily="32" charset="0"/>
              </a:rPr>
              <a:t>CONTEXTE</a:t>
            </a:r>
            <a:r>
              <a:rPr lang="fr-FR">
                <a:solidFill>
                  <a:srgbClr val="FFFFFF"/>
                </a:solidFill>
                <a:latin typeface="Corbel" pitchFamily="32" charset="0"/>
              </a:rPr>
              <a:t> : transposition dès 2013 de la règlementation Bâle III, par la directive européenne CRD4. 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>
                <a:solidFill>
                  <a:srgbClr val="FFFFFF"/>
                </a:solidFill>
                <a:latin typeface="Corbel" pitchFamily="32" charset="0"/>
              </a:rPr>
              <a:t>Les ratios de levier et de solvabilité imposent la constitution de fonds propres conséquents : 30 millions pour 1 milliard.</a:t>
            </a:r>
          </a:p>
        </p:txBody>
      </p:sp>
      <p:cxnSp>
        <p:nvCxnSpPr>
          <p:cNvPr id="87043" name="AutoShape 2"/>
          <p:cNvCxnSpPr>
            <a:cxnSpLocks noChangeShapeType="1"/>
          </p:cNvCxnSpPr>
          <p:nvPr/>
        </p:nvCxnSpPr>
        <p:spPr bwMode="auto">
          <a:xfrm>
            <a:off x="2413000" y="2924175"/>
            <a:ext cx="1079500" cy="504825"/>
          </a:xfrm>
          <a:prstGeom prst="straightConnector1">
            <a:avLst/>
          </a:prstGeom>
          <a:noFill/>
          <a:ln w="12600">
            <a:solidFill>
              <a:srgbClr val="FF6903"/>
            </a:solidFill>
            <a:miter lim="800000"/>
            <a:headEnd/>
            <a:tailEnd type="triangle" w="med" len="med"/>
          </a:ln>
        </p:spPr>
      </p:cxnSp>
      <p:cxnSp>
        <p:nvCxnSpPr>
          <p:cNvPr id="87044" name="AutoShape 3"/>
          <p:cNvCxnSpPr>
            <a:cxnSpLocks noChangeShapeType="1"/>
          </p:cNvCxnSpPr>
          <p:nvPr/>
        </p:nvCxnSpPr>
        <p:spPr bwMode="auto">
          <a:xfrm flipH="1" flipV="1">
            <a:off x="4575175" y="3789363"/>
            <a:ext cx="935038" cy="288925"/>
          </a:xfrm>
          <a:prstGeom prst="straightConnector1">
            <a:avLst/>
          </a:prstGeom>
          <a:noFill/>
          <a:ln w="12600">
            <a:solidFill>
              <a:srgbClr val="FF6903"/>
            </a:solidFill>
            <a:miter lim="800000"/>
            <a:headEnd/>
            <a:tailEnd type="triangle" w="med" len="med"/>
          </a:ln>
        </p:spPr>
      </p:cxnSp>
      <p:cxnSp>
        <p:nvCxnSpPr>
          <p:cNvPr id="87045" name="AutoShape 4"/>
          <p:cNvCxnSpPr>
            <a:cxnSpLocks noChangeShapeType="1"/>
          </p:cNvCxnSpPr>
          <p:nvPr/>
        </p:nvCxnSpPr>
        <p:spPr bwMode="auto">
          <a:xfrm flipV="1">
            <a:off x="2411413" y="4076700"/>
            <a:ext cx="1008062" cy="288925"/>
          </a:xfrm>
          <a:prstGeom prst="straightConnector1">
            <a:avLst/>
          </a:prstGeom>
          <a:noFill/>
          <a:ln w="12600">
            <a:solidFill>
              <a:srgbClr val="FF6903"/>
            </a:solidFill>
            <a:miter lim="800000"/>
            <a:headEnd/>
            <a:tailEnd type="triangle" w="med" len="med"/>
          </a:ln>
        </p:spPr>
      </p:cxnSp>
      <p:cxnSp>
        <p:nvCxnSpPr>
          <p:cNvPr id="87046" name="AutoShape 5"/>
          <p:cNvCxnSpPr>
            <a:cxnSpLocks noChangeShapeType="1"/>
          </p:cNvCxnSpPr>
          <p:nvPr/>
        </p:nvCxnSpPr>
        <p:spPr bwMode="auto">
          <a:xfrm flipH="1">
            <a:off x="4213225" y="2274888"/>
            <a:ext cx="1295400" cy="577850"/>
          </a:xfrm>
          <a:prstGeom prst="straightConnector1">
            <a:avLst/>
          </a:prstGeom>
          <a:noFill/>
          <a:ln w="12600">
            <a:solidFill>
              <a:srgbClr val="FF6903"/>
            </a:solidFill>
            <a:miter lim="800000"/>
            <a:headEnd/>
            <a:tailEnd type="triangle" w="med" len="med"/>
          </a:ln>
        </p:spPr>
      </p:cxnSp>
      <p:sp>
        <p:nvSpPr>
          <p:cNvPr id="54278" name="Line 6"/>
          <p:cNvSpPr>
            <a:spLocks noChangeShapeType="1"/>
          </p:cNvSpPr>
          <p:nvPr/>
        </p:nvSpPr>
        <p:spPr bwMode="auto">
          <a:xfrm>
            <a:off x="323850" y="3716338"/>
            <a:ext cx="8640763" cy="1587"/>
          </a:xfrm>
          <a:prstGeom prst="line">
            <a:avLst/>
          </a:prstGeom>
          <a:noFill/>
          <a:ln w="25560">
            <a:solidFill>
              <a:srgbClr val="FE8637"/>
            </a:solidFill>
            <a:prstDash val="sysDot"/>
            <a:miter lim="800000"/>
            <a:headEnd/>
            <a:tailEnd/>
          </a:ln>
          <a:effectLst>
            <a:outerShdw dist="24840" dir="5400000" algn="ctr" rotWithShape="0">
              <a:srgbClr val="000000">
                <a:alpha val="40033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4279" name="Rectangle 7"/>
          <p:cNvSpPr>
            <a:spLocks noChangeArrowheads="1"/>
          </p:cNvSpPr>
          <p:nvPr/>
        </p:nvSpPr>
        <p:spPr bwMode="auto">
          <a:xfrm>
            <a:off x="3492500" y="3429000"/>
            <a:ext cx="1943100" cy="576263"/>
          </a:xfrm>
          <a:prstGeom prst="rect">
            <a:avLst/>
          </a:prstGeom>
          <a:solidFill>
            <a:srgbClr val="B32C16"/>
          </a:solidFill>
          <a:ln w="34920">
            <a:solidFill>
              <a:srgbClr val="FFFFFF"/>
            </a:solidFill>
            <a:miter lim="800000"/>
            <a:headEnd/>
            <a:tailEnd/>
          </a:ln>
          <a:effectLst>
            <a:outerShdw dist="24840" dir="5400000" algn="ctr" rotWithShape="0">
              <a:srgbClr val="000000">
                <a:alpha val="40033"/>
              </a:srgbClr>
            </a:outerShdw>
          </a:effectLst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>
                <a:solidFill>
                  <a:srgbClr val="FFFFFF"/>
                </a:solidFill>
                <a:latin typeface="Corbel" pitchFamily="32" charset="0"/>
              </a:rPr>
              <a:t>Fonds propres</a:t>
            </a:r>
          </a:p>
        </p:txBody>
      </p:sp>
      <p:sp>
        <p:nvSpPr>
          <p:cNvPr id="87049" name="Rectangle 8"/>
          <p:cNvSpPr>
            <a:spLocks noChangeArrowheads="1"/>
          </p:cNvSpPr>
          <p:nvPr/>
        </p:nvSpPr>
        <p:spPr bwMode="auto">
          <a:xfrm>
            <a:off x="1331913" y="1916113"/>
            <a:ext cx="2160587" cy="1008062"/>
          </a:xfrm>
          <a:prstGeom prst="rect">
            <a:avLst/>
          </a:prstGeom>
          <a:solidFill>
            <a:srgbClr val="FFFFFF"/>
          </a:solidFill>
          <a:ln w="28440">
            <a:solidFill>
              <a:srgbClr val="FE8637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1">
                <a:solidFill>
                  <a:srgbClr val="000000"/>
                </a:solidFill>
                <a:latin typeface="Corbel" pitchFamily="32" charset="0"/>
              </a:rPr>
              <a:t>Capital social </a:t>
            </a: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: accès au crédit conditionné par le versement d’un ticket d’entrée. </a:t>
            </a:r>
          </a:p>
        </p:txBody>
      </p:sp>
      <p:sp>
        <p:nvSpPr>
          <p:cNvPr id="87050" name="Rectangle 9"/>
          <p:cNvSpPr>
            <a:spLocks noChangeArrowheads="1"/>
          </p:cNvSpPr>
          <p:nvPr/>
        </p:nvSpPr>
        <p:spPr bwMode="auto">
          <a:xfrm>
            <a:off x="5435600" y="1916113"/>
            <a:ext cx="2160588" cy="1081087"/>
          </a:xfrm>
          <a:prstGeom prst="rect">
            <a:avLst/>
          </a:prstGeom>
          <a:solidFill>
            <a:srgbClr val="FFFFFF"/>
          </a:solidFill>
          <a:ln w="28440">
            <a:solidFill>
              <a:srgbClr val="FE8637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1">
                <a:solidFill>
                  <a:srgbClr val="000000"/>
                </a:solidFill>
                <a:latin typeface="Corbel" pitchFamily="32" charset="0"/>
              </a:rPr>
              <a:t>Réserves </a:t>
            </a: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: alimentation mécanique du volume de capital en année n par intégration des profits de l’année n-1.</a:t>
            </a:r>
          </a:p>
        </p:txBody>
      </p:sp>
      <p:sp>
        <p:nvSpPr>
          <p:cNvPr id="87051" name="AutoShape 10"/>
          <p:cNvSpPr>
            <a:spLocks/>
          </p:cNvSpPr>
          <p:nvPr/>
        </p:nvSpPr>
        <p:spPr bwMode="auto">
          <a:xfrm>
            <a:off x="1116013" y="1773238"/>
            <a:ext cx="46037" cy="1871662"/>
          </a:xfrm>
          <a:prstGeom prst="leftBracket">
            <a:avLst>
              <a:gd name="adj" fmla="val 8282"/>
            </a:avLst>
          </a:prstGeom>
          <a:noFill/>
          <a:ln w="12600">
            <a:solidFill>
              <a:srgbClr val="FF690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pic>
        <p:nvPicPr>
          <p:cNvPr id="87052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0525" y="1908175"/>
            <a:ext cx="627063" cy="1768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87053" name="Rectangle 12"/>
          <p:cNvSpPr>
            <a:spLocks noChangeArrowheads="1"/>
          </p:cNvSpPr>
          <p:nvPr/>
        </p:nvSpPr>
        <p:spPr bwMode="auto">
          <a:xfrm>
            <a:off x="1403350" y="4365625"/>
            <a:ext cx="2089150" cy="1079500"/>
          </a:xfrm>
          <a:prstGeom prst="rect">
            <a:avLst/>
          </a:prstGeom>
          <a:solidFill>
            <a:srgbClr val="FFFFFF"/>
          </a:solidFill>
          <a:ln w="25560">
            <a:solidFill>
              <a:srgbClr val="777C84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1">
                <a:solidFill>
                  <a:srgbClr val="000000"/>
                </a:solidFill>
                <a:latin typeface="Corbel" pitchFamily="32" charset="0"/>
              </a:rPr>
              <a:t>Emissions subordonnées </a:t>
            </a: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: créance de dernier rang constituant des quasi-fonds propres. </a:t>
            </a:r>
          </a:p>
        </p:txBody>
      </p:sp>
      <p:sp>
        <p:nvSpPr>
          <p:cNvPr id="87054" name="Rectangle 13"/>
          <p:cNvSpPr>
            <a:spLocks noChangeArrowheads="1"/>
          </p:cNvSpPr>
          <p:nvPr/>
        </p:nvSpPr>
        <p:spPr bwMode="auto">
          <a:xfrm>
            <a:off x="5435600" y="4365625"/>
            <a:ext cx="2089150" cy="1079500"/>
          </a:xfrm>
          <a:prstGeom prst="rect">
            <a:avLst/>
          </a:prstGeom>
          <a:solidFill>
            <a:srgbClr val="FFFFFF"/>
          </a:solidFill>
          <a:ln w="25560">
            <a:solidFill>
              <a:srgbClr val="777C84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1">
                <a:solidFill>
                  <a:srgbClr val="000000"/>
                </a:solidFill>
                <a:latin typeface="Corbel" pitchFamily="32" charset="0"/>
              </a:rPr>
              <a:t>Fonds de garantie </a:t>
            </a: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:un pourcentage de chaque prêt consenti est gardé en réserve par l’Agence.</a:t>
            </a:r>
          </a:p>
        </p:txBody>
      </p:sp>
      <p:sp>
        <p:nvSpPr>
          <p:cNvPr id="87055" name="AutoShape 14"/>
          <p:cNvSpPr>
            <a:spLocks/>
          </p:cNvSpPr>
          <p:nvPr/>
        </p:nvSpPr>
        <p:spPr bwMode="auto">
          <a:xfrm>
            <a:off x="7667625" y="4076700"/>
            <a:ext cx="73025" cy="1944688"/>
          </a:xfrm>
          <a:prstGeom prst="rightBracket">
            <a:avLst>
              <a:gd name="adj" fmla="val 8384"/>
            </a:avLst>
          </a:prstGeom>
          <a:noFill/>
          <a:ln w="12600">
            <a:solidFill>
              <a:srgbClr val="FF690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pic>
        <p:nvPicPr>
          <p:cNvPr id="87056" name="Picture 1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21638" y="4144963"/>
            <a:ext cx="628650" cy="1762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AutoShape 1"/>
          <p:cNvSpPr>
            <a:spLocks noChangeArrowheads="1"/>
          </p:cNvSpPr>
          <p:nvPr/>
        </p:nvSpPr>
        <p:spPr bwMode="auto">
          <a:xfrm>
            <a:off x="971550" y="1557338"/>
            <a:ext cx="5832475" cy="358775"/>
          </a:xfrm>
          <a:prstGeom prst="rightArrow">
            <a:avLst>
              <a:gd name="adj1" fmla="val 50000"/>
              <a:gd name="adj2" fmla="val 49974"/>
            </a:avLst>
          </a:prstGeom>
          <a:solidFill>
            <a:srgbClr val="FE8637"/>
          </a:solidFill>
          <a:ln w="25560">
            <a:solidFill>
              <a:srgbClr val="BB612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8067" name="Text Box 2"/>
          <p:cNvSpPr txBox="1">
            <a:spLocks noChangeArrowheads="1"/>
          </p:cNvSpPr>
          <p:nvPr/>
        </p:nvSpPr>
        <p:spPr bwMode="auto">
          <a:xfrm>
            <a:off x="1692275" y="1196975"/>
            <a:ext cx="1190625" cy="1098550"/>
          </a:xfrm>
          <a:prstGeom prst="rect">
            <a:avLst/>
          </a:prstGeom>
          <a:solidFill>
            <a:srgbClr val="FFFFFF"/>
          </a:solidFill>
          <a:ln w="255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400">
                <a:solidFill>
                  <a:srgbClr val="000000"/>
                </a:solidFill>
                <a:latin typeface="Corbel" pitchFamily="32" charset="0"/>
              </a:rPr>
              <a:t>1.</a:t>
            </a: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 Analyse de la santé financière de la collectivité</a:t>
            </a:r>
          </a:p>
        </p:txBody>
      </p:sp>
      <p:sp>
        <p:nvSpPr>
          <p:cNvPr id="88068" name="Text Box 3"/>
          <p:cNvSpPr txBox="1">
            <a:spLocks noChangeArrowheads="1"/>
          </p:cNvSpPr>
          <p:nvPr/>
        </p:nvSpPr>
        <p:spPr bwMode="auto">
          <a:xfrm>
            <a:off x="3995738" y="1268413"/>
            <a:ext cx="1512887" cy="885825"/>
          </a:xfrm>
          <a:prstGeom prst="rect">
            <a:avLst/>
          </a:prstGeom>
          <a:solidFill>
            <a:srgbClr val="FFFFFF"/>
          </a:solidFill>
          <a:ln w="28440">
            <a:solidFill>
              <a:srgbClr val="7030A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400" b="1">
                <a:solidFill>
                  <a:srgbClr val="7030A0"/>
                </a:solidFill>
                <a:latin typeface="Corbel" pitchFamily="32" charset="0"/>
              </a:rPr>
              <a:t>2.</a:t>
            </a:r>
            <a:r>
              <a:rPr lang="fr-FR" sz="1400">
                <a:solidFill>
                  <a:srgbClr val="7030A0"/>
                </a:solidFill>
                <a:latin typeface="Corbel" pitchFamily="32" charset="0"/>
              </a:rPr>
              <a:t> Versement d’un ticket d’entrée</a:t>
            </a:r>
          </a:p>
        </p:txBody>
      </p:sp>
      <p:sp>
        <p:nvSpPr>
          <p:cNvPr id="88069" name="Text Box 4"/>
          <p:cNvSpPr txBox="1">
            <a:spLocks noChangeArrowheads="1"/>
          </p:cNvSpPr>
          <p:nvPr/>
        </p:nvSpPr>
        <p:spPr bwMode="auto">
          <a:xfrm>
            <a:off x="6875463" y="1268413"/>
            <a:ext cx="1512887" cy="823912"/>
          </a:xfrm>
          <a:prstGeom prst="rect">
            <a:avLst/>
          </a:prstGeom>
          <a:solidFill>
            <a:srgbClr val="FFFFFF"/>
          </a:solidFill>
          <a:ln w="255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1">
                <a:solidFill>
                  <a:srgbClr val="000000"/>
                </a:solidFill>
                <a:latin typeface="Corbel" pitchFamily="32" charset="0"/>
              </a:rPr>
              <a:t>Accès à l’Agence et au crédit</a:t>
            </a:r>
          </a:p>
        </p:txBody>
      </p:sp>
      <p:sp>
        <p:nvSpPr>
          <p:cNvPr id="88070" name="Text Box 5"/>
          <p:cNvSpPr txBox="1">
            <a:spLocks noChangeArrowheads="1"/>
          </p:cNvSpPr>
          <p:nvPr/>
        </p:nvSpPr>
        <p:spPr bwMode="auto">
          <a:xfrm>
            <a:off x="179388" y="2349500"/>
            <a:ext cx="8642350" cy="915988"/>
          </a:xfrm>
          <a:prstGeom prst="rect">
            <a:avLst/>
          </a:prstGeom>
          <a:solidFill>
            <a:srgbClr val="FFFFFF"/>
          </a:solidFill>
          <a:ln w="25560">
            <a:solidFill>
              <a:srgbClr val="FE8637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just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1">
                <a:solidFill>
                  <a:srgbClr val="000000"/>
                </a:solidFill>
                <a:latin typeface="Corbel" pitchFamily="32" charset="0"/>
              </a:rPr>
              <a:t>ATTENTION : </a:t>
            </a:r>
            <a:r>
              <a:rPr lang="fr-FR" sz="1600">
                <a:solidFill>
                  <a:srgbClr val="000000"/>
                </a:solidFill>
                <a:latin typeface="Corbel" pitchFamily="32" charset="0"/>
              </a:rPr>
              <a:t>le ticket d’entrée </a:t>
            </a:r>
            <a:r>
              <a:rPr lang="fr-FR" sz="2000" b="1">
                <a:solidFill>
                  <a:srgbClr val="FE8637"/>
                </a:solidFill>
                <a:latin typeface="Corbel" pitchFamily="32" charset="0"/>
              </a:rPr>
              <a:t>n’équivaut pas à un droit de tirage !</a:t>
            </a:r>
            <a:r>
              <a:rPr lang="fr-FR" sz="1600">
                <a:solidFill>
                  <a:srgbClr val="000000"/>
                </a:solidFill>
                <a:latin typeface="Corbel" pitchFamily="32" charset="0"/>
              </a:rPr>
              <a:t> Une analyse régulière sera menée par l’Agence pour s’assurer du maintien de la solidité financière de la collectivité membre. Si tel n’est pas le cas, </a:t>
            </a:r>
            <a:r>
              <a:rPr lang="fr-FR" b="1">
                <a:solidFill>
                  <a:srgbClr val="FE8637"/>
                </a:solidFill>
                <a:latin typeface="Corbel" pitchFamily="32" charset="0"/>
              </a:rPr>
              <a:t>l’accès au crédit pourra être suspendu temporairement</a:t>
            </a:r>
            <a:r>
              <a:rPr lang="fr-FR" sz="1600">
                <a:solidFill>
                  <a:srgbClr val="000000"/>
                </a:solidFill>
                <a:latin typeface="Corbel" pitchFamily="32" charset="0"/>
              </a:rPr>
              <a:t>.</a:t>
            </a:r>
          </a:p>
        </p:txBody>
      </p:sp>
      <p:sp>
        <p:nvSpPr>
          <p:cNvPr id="99336" name="Text Box 7"/>
          <p:cNvSpPr txBox="1">
            <a:spLocks noChangeArrowheads="1"/>
          </p:cNvSpPr>
          <p:nvPr/>
        </p:nvSpPr>
        <p:spPr bwMode="auto">
          <a:xfrm>
            <a:off x="179388" y="5084763"/>
            <a:ext cx="8642350" cy="771525"/>
          </a:xfrm>
          <a:prstGeom prst="rect">
            <a:avLst/>
          </a:prstGeom>
          <a:solidFill>
            <a:srgbClr val="FFFFFF"/>
          </a:solidFill>
          <a:ln w="25560">
            <a:solidFill>
              <a:srgbClr val="FE8637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just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1600" b="1" dirty="0">
                <a:solidFill>
                  <a:srgbClr val="000000"/>
                </a:solidFill>
                <a:latin typeface="Corbel" pitchFamily="32" charset="0"/>
              </a:rPr>
              <a:t>REMBOURSEMENT,</a:t>
            </a:r>
            <a:r>
              <a:rPr lang="fr-FR" sz="1600" dirty="0">
                <a:solidFill>
                  <a:srgbClr val="000000"/>
                </a:solidFill>
                <a:latin typeface="Corbel" pitchFamily="32" charset="0"/>
              </a:rPr>
              <a:t> deux stratégies :</a:t>
            </a:r>
          </a:p>
          <a:p>
            <a:pPr marL="342900" indent="-342900" algn="just">
              <a:buFont typeface="+mj-lt"/>
              <a:buAutoNum type="arabicPeriod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1400" u="sng" dirty="0">
                <a:solidFill>
                  <a:srgbClr val="000000"/>
                </a:solidFill>
                <a:latin typeface="Corbel" pitchFamily="32" charset="0"/>
              </a:rPr>
              <a:t>Rembourser à court terme </a:t>
            </a:r>
            <a:r>
              <a:rPr lang="fr-FR" sz="1400" dirty="0">
                <a:solidFill>
                  <a:srgbClr val="000000"/>
                </a:solidFill>
                <a:latin typeface="Corbel" pitchFamily="32" charset="0"/>
              </a:rPr>
              <a:t> : la diminution de la marge sera plus lente.</a:t>
            </a:r>
          </a:p>
          <a:p>
            <a:pPr marL="342900" indent="-342900" algn="just">
              <a:buFont typeface="+mj-lt"/>
              <a:buAutoNum type="arabicPeriod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1400" u="sng" dirty="0">
                <a:solidFill>
                  <a:srgbClr val="000000"/>
                </a:solidFill>
                <a:latin typeface="Corbel" pitchFamily="32" charset="0"/>
              </a:rPr>
              <a:t>Rembourser à moyen terme </a:t>
            </a:r>
            <a:r>
              <a:rPr lang="fr-FR" sz="1400" dirty="0">
                <a:solidFill>
                  <a:srgbClr val="000000"/>
                </a:solidFill>
                <a:latin typeface="Corbel" pitchFamily="32" charset="0"/>
              </a:rPr>
              <a:t>: la diminution de la marge sera plus rapide.</a:t>
            </a:r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755650" y="-14288"/>
            <a:ext cx="7772400" cy="1052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91440" anchor="b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000">
                <a:solidFill>
                  <a:srgbClr val="575F6D"/>
                </a:solidFill>
                <a:latin typeface="Century Schoolbook" pitchFamily="16" charset="0"/>
              </a:rPr>
              <a:t>FOCUS 2 : ADHÉSION ET TICKET D’ENTRÉE</a:t>
            </a:r>
          </a:p>
        </p:txBody>
      </p:sp>
      <p:sp>
        <p:nvSpPr>
          <p:cNvPr id="88073" name="ZoneTexte 9"/>
          <p:cNvSpPr txBox="1">
            <a:spLocks noChangeArrowheads="1"/>
          </p:cNvSpPr>
          <p:nvPr/>
        </p:nvSpPr>
        <p:spPr bwMode="auto">
          <a:xfrm>
            <a:off x="971550" y="4365625"/>
            <a:ext cx="3778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solidFill>
                  <a:schemeClr val="tx1"/>
                </a:solidFill>
              </a:rPr>
              <a:t>   </a:t>
            </a: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179388" y="3357563"/>
            <a:ext cx="8642350" cy="1633537"/>
          </a:xfrm>
          <a:prstGeom prst="rect">
            <a:avLst/>
          </a:prstGeom>
          <a:solidFill>
            <a:srgbClr val="FFFFFF"/>
          </a:solidFill>
          <a:ln w="25560">
            <a:solidFill>
              <a:srgbClr val="FE8637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just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1600" b="1" dirty="0">
                <a:solidFill>
                  <a:srgbClr val="000000"/>
                </a:solidFill>
                <a:latin typeface="Corbel" pitchFamily="32" charset="0"/>
              </a:rPr>
              <a:t>GRANDS PRINCIPES : </a:t>
            </a:r>
          </a:p>
          <a:p>
            <a:pPr marL="342900" indent="-342900" algn="just">
              <a:buClrTx/>
              <a:buFont typeface="+mj-lt"/>
              <a:buAutoNum type="arabicPeriod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1400" u="sng" dirty="0">
                <a:solidFill>
                  <a:srgbClr val="000000"/>
                </a:solidFill>
                <a:latin typeface="Corbel" pitchFamily="32" charset="0"/>
              </a:rPr>
              <a:t>Paiement unique </a:t>
            </a:r>
            <a:r>
              <a:rPr lang="fr-FR" sz="1400" dirty="0">
                <a:solidFill>
                  <a:srgbClr val="000000"/>
                </a:solidFill>
                <a:latin typeface="Corbel" pitchFamily="32" charset="0"/>
              </a:rPr>
              <a:t>: lors de l’entrée dans l’Agence : pourra être étalé sur 5 ans.</a:t>
            </a:r>
          </a:p>
          <a:p>
            <a:pPr marL="342900" indent="-342900" algn="just">
              <a:buClrTx/>
              <a:buFont typeface="+mj-lt"/>
              <a:buAutoNum type="arabicPeriod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1400" u="sng" dirty="0">
                <a:solidFill>
                  <a:srgbClr val="000000"/>
                </a:solidFill>
                <a:latin typeface="Corbel" pitchFamily="32" charset="0"/>
              </a:rPr>
              <a:t>Homogénéité</a:t>
            </a:r>
            <a:r>
              <a:rPr lang="fr-FR" sz="1400" dirty="0">
                <a:solidFill>
                  <a:srgbClr val="000000"/>
                </a:solidFill>
                <a:latin typeface="Corbel" pitchFamily="32" charset="0"/>
              </a:rPr>
              <a:t> : refléter le poids relatif de chaque type de collectivité dans l’encours total des collectivités locales.</a:t>
            </a:r>
          </a:p>
          <a:p>
            <a:pPr marL="342900" indent="-342900" algn="just">
              <a:buClrTx/>
              <a:buFont typeface="+mj-lt"/>
              <a:buAutoNum type="arabicPeriod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1400" u="sng" dirty="0">
                <a:solidFill>
                  <a:srgbClr val="000000"/>
                </a:solidFill>
                <a:latin typeface="Corbel" pitchFamily="32" charset="0"/>
              </a:rPr>
              <a:t>Eviter les effets de seuils </a:t>
            </a:r>
            <a:r>
              <a:rPr lang="fr-FR" sz="1400" dirty="0">
                <a:solidFill>
                  <a:srgbClr val="000000"/>
                </a:solidFill>
                <a:latin typeface="Corbel" pitchFamily="32" charset="0"/>
              </a:rPr>
              <a:t>: grille de cotisation au prorata de la population.</a:t>
            </a:r>
          </a:p>
          <a:p>
            <a:pPr marL="342900" indent="-342900" algn="just">
              <a:buClrTx/>
              <a:buFont typeface="+mj-lt"/>
              <a:buAutoNum type="arabicPeriod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1400" u="sng" dirty="0">
                <a:solidFill>
                  <a:srgbClr val="000000"/>
                </a:solidFill>
                <a:latin typeface="Corbel" pitchFamily="32" charset="0"/>
              </a:rPr>
              <a:t>Considérer le versement de ce ticket d’entrée comme un investissement </a:t>
            </a:r>
            <a:r>
              <a:rPr lang="fr-FR" sz="1400" dirty="0">
                <a:solidFill>
                  <a:srgbClr val="000000"/>
                </a:solidFill>
                <a:latin typeface="Corbel" pitchFamily="32" charset="0"/>
              </a:rPr>
              <a:t>: le coût d’opportunité que représente l’immobilisation des fonds de la collectivité a été intégré dans le modèle.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ext Box 1"/>
          <p:cNvSpPr txBox="1">
            <a:spLocks noChangeArrowheads="1"/>
          </p:cNvSpPr>
          <p:nvPr/>
        </p:nvSpPr>
        <p:spPr bwMode="auto">
          <a:xfrm>
            <a:off x="539750" y="1484313"/>
            <a:ext cx="7704138" cy="5334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271463" indent="-271463">
              <a:spcBef>
                <a:spcPts val="600"/>
              </a:spcBef>
              <a:buClr>
                <a:srgbClr val="FE8637"/>
              </a:buClr>
              <a:buSzPct val="70000"/>
              <a:buFont typeface="Wingdings" charset="2"/>
              <a:buChar char="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sz="2000">
                <a:solidFill>
                  <a:srgbClr val="000000"/>
                </a:solidFill>
                <a:latin typeface="Corbel" pitchFamily="32" charset="0"/>
              </a:rPr>
              <a:t>Calculé à partir du volume d'emprunt moyen constaté au cours des dernières années,</a:t>
            </a:r>
          </a:p>
          <a:p>
            <a:pPr marL="271463" indent="-271463">
              <a:spcBef>
                <a:spcPts val="600"/>
              </a:spcBef>
              <a:buClr>
                <a:srgbClr val="FE8637"/>
              </a:buClr>
              <a:buSzPct val="70000"/>
              <a:buFont typeface="Wingdings" charset="2"/>
              <a:buChar char="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sz="2000">
                <a:solidFill>
                  <a:srgbClr val="000000"/>
                </a:solidFill>
                <a:latin typeface="Corbel" pitchFamily="32" charset="0"/>
              </a:rPr>
              <a:t>Capital social </a:t>
            </a:r>
            <a:r>
              <a:rPr lang="fr-FR" sz="2000" u="sng">
                <a:solidFill>
                  <a:srgbClr val="000000"/>
                </a:solidFill>
                <a:latin typeface="Corbel" pitchFamily="32" charset="0"/>
              </a:rPr>
              <a:t>initial</a:t>
            </a:r>
            <a:r>
              <a:rPr lang="fr-FR" sz="2000">
                <a:solidFill>
                  <a:srgbClr val="000000"/>
                </a:solidFill>
                <a:latin typeface="Corbel" pitchFamily="32" charset="0"/>
              </a:rPr>
              <a:t> de l'ordre de 15% du volume moyen annuel que l'Agence empruntera chaque année,</a:t>
            </a:r>
          </a:p>
          <a:p>
            <a:pPr marL="271463" indent="-271463">
              <a:spcBef>
                <a:spcPts val="600"/>
              </a:spcBef>
              <a:buClr>
                <a:srgbClr val="FE8637"/>
              </a:buClr>
              <a:buSzPct val="70000"/>
              <a:buFont typeface="Wingdings" charset="2"/>
              <a:buChar char="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sz="2000">
                <a:solidFill>
                  <a:srgbClr val="000000"/>
                </a:solidFill>
                <a:latin typeface="Corbel" pitchFamily="32" charset="0"/>
              </a:rPr>
              <a:t>Ratio ramené à la part des blocs "régional", "départemental" et "communal"</a:t>
            </a:r>
          </a:p>
          <a:p>
            <a:pPr marL="271463" indent="-271463">
              <a:spcBef>
                <a:spcPts val="600"/>
              </a:spcBef>
              <a:buClr>
                <a:srgbClr val="FE8637"/>
              </a:buClr>
              <a:buSzPct val="70000"/>
              <a:buFont typeface="Wingdings" charset="2"/>
              <a:buChar char="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sz="2000">
                <a:solidFill>
                  <a:srgbClr val="000000"/>
                </a:solidFill>
                <a:latin typeface="Corbel" pitchFamily="32" charset="0"/>
              </a:rPr>
              <a:t>Chaque bloc subdivisé en sous-catégories : (4 pour les régions et départements, 7 pour les EPCI et 8 pour les communes).</a:t>
            </a:r>
          </a:p>
          <a:p>
            <a:pPr marL="271463" indent="-271463">
              <a:spcBef>
                <a:spcPts val="600"/>
              </a:spcBef>
              <a:buClr>
                <a:srgbClr val="FE8637"/>
              </a:buClr>
              <a:buSzPct val="70000"/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fr-FR" sz="2000">
              <a:solidFill>
                <a:srgbClr val="000000"/>
              </a:solidFill>
              <a:latin typeface="Corbel" pitchFamily="32" charset="0"/>
            </a:endParaRPr>
          </a:p>
          <a:p>
            <a:pPr marL="271463" indent="-271463">
              <a:spcBef>
                <a:spcPts val="600"/>
              </a:spcBef>
              <a:buClr>
                <a:srgbClr val="FE8637"/>
              </a:buClr>
              <a:buSzPct val="70000"/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fr-FR" sz="2000">
              <a:solidFill>
                <a:srgbClr val="000000"/>
              </a:solidFill>
              <a:latin typeface="Corbel" pitchFamily="32" charset="0"/>
            </a:endParaRPr>
          </a:p>
          <a:p>
            <a:pPr marL="271463" indent="-271463" algn="ctr">
              <a:spcBef>
                <a:spcPts val="600"/>
              </a:spcBef>
              <a:buClrTx/>
              <a:buSzPct val="7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sz="2800">
                <a:solidFill>
                  <a:srgbClr val="000000"/>
                </a:solidFill>
                <a:latin typeface="Corbel" pitchFamily="32" charset="0"/>
              </a:rPr>
              <a:t>Ticket d'entrée versé en 5 ans : 50% la 1</a:t>
            </a:r>
            <a:r>
              <a:rPr lang="fr-FR" sz="2800" baseline="30000">
                <a:solidFill>
                  <a:srgbClr val="000000"/>
                </a:solidFill>
                <a:latin typeface="Corbel" pitchFamily="32" charset="0"/>
              </a:rPr>
              <a:t>ère</a:t>
            </a:r>
            <a:r>
              <a:rPr lang="fr-FR" sz="2800">
                <a:solidFill>
                  <a:srgbClr val="000000"/>
                </a:solidFill>
                <a:latin typeface="Corbel" pitchFamily="32" charset="0"/>
              </a:rPr>
              <a:t> année, puis 12,5% en 4 ans</a:t>
            </a:r>
          </a:p>
          <a:p>
            <a:pPr marL="271463" indent="-271463">
              <a:spcBef>
                <a:spcPts val="600"/>
              </a:spcBef>
              <a:buClr>
                <a:srgbClr val="FE8637"/>
              </a:buClr>
              <a:buSzPct val="70000"/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fr-FR" sz="2400">
              <a:solidFill>
                <a:srgbClr val="000000"/>
              </a:solidFill>
              <a:latin typeface="Century Schoolbook" pitchFamily="16" charset="0"/>
            </a:endParaRPr>
          </a:p>
          <a:p>
            <a:pPr marL="271463" indent="-271463">
              <a:spcBef>
                <a:spcPts val="600"/>
              </a:spcBef>
              <a:buClr>
                <a:srgbClr val="FE8637"/>
              </a:buClr>
              <a:buSzPct val="70000"/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fr-FR" sz="2400">
              <a:solidFill>
                <a:srgbClr val="000000"/>
              </a:solidFill>
              <a:latin typeface="Century Schoolbook" pitchFamily="16" charset="0"/>
            </a:endParaRPr>
          </a:p>
        </p:txBody>
      </p:sp>
      <p:sp>
        <p:nvSpPr>
          <p:cNvPr id="89091" name="Text Box 2"/>
          <p:cNvSpPr txBox="1">
            <a:spLocks noChangeArrowheads="1"/>
          </p:cNvSpPr>
          <p:nvPr/>
        </p:nvSpPr>
        <p:spPr bwMode="auto">
          <a:xfrm>
            <a:off x="755650" y="-14288"/>
            <a:ext cx="7772400" cy="1052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91440" anchor="b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000">
                <a:solidFill>
                  <a:srgbClr val="575F6D"/>
                </a:solidFill>
                <a:latin typeface="Century Schoolbook" pitchFamily="16" charset="0"/>
              </a:rPr>
              <a:t>FOCUS 2 : À PROPOS DU TICKET D’ENTRÉE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ext Box 1"/>
          <p:cNvSpPr txBox="1">
            <a:spLocks noChangeArrowheads="1"/>
          </p:cNvSpPr>
          <p:nvPr/>
        </p:nvSpPr>
        <p:spPr bwMode="auto">
          <a:xfrm>
            <a:off x="914400" y="692150"/>
            <a:ext cx="7772400" cy="5327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marL="273050" indent="-271463" algn="ctr">
              <a:spcBef>
                <a:spcPts val="600"/>
              </a:spcBef>
              <a:buClrTx/>
              <a:buSzPct val="7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fr-FR" sz="3600">
                <a:solidFill>
                  <a:srgbClr val="000000"/>
                </a:solidFill>
                <a:latin typeface="Corbel" pitchFamily="32" charset="0"/>
              </a:rPr>
              <a:t>3. Gouvernance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1"/>
          <p:cNvSpPr>
            <a:spLocks noChangeArrowheads="1"/>
          </p:cNvSpPr>
          <p:nvPr/>
        </p:nvSpPr>
        <p:spPr bwMode="auto">
          <a:xfrm>
            <a:off x="3132138" y="188913"/>
            <a:ext cx="3240087" cy="242887"/>
          </a:xfrm>
          <a:prstGeom prst="rect">
            <a:avLst/>
          </a:prstGeom>
          <a:solidFill>
            <a:srgbClr val="FE8637"/>
          </a:solidFill>
          <a:ln w="25560">
            <a:solidFill>
              <a:srgbClr val="BB6126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b="1">
                <a:solidFill>
                  <a:srgbClr val="FFFFFF"/>
                </a:solidFill>
                <a:latin typeface="Corbel" pitchFamily="32" charset="0"/>
              </a:rPr>
              <a:t>L’EPIC définit une stratégie</a:t>
            </a:r>
          </a:p>
        </p:txBody>
      </p:sp>
      <p:sp>
        <p:nvSpPr>
          <p:cNvPr id="91139" name="Rectangle 2"/>
          <p:cNvSpPr>
            <a:spLocks noChangeArrowheads="1"/>
          </p:cNvSpPr>
          <p:nvPr/>
        </p:nvSpPr>
        <p:spPr bwMode="auto">
          <a:xfrm>
            <a:off x="2195513" y="1196975"/>
            <a:ext cx="2016125" cy="863600"/>
          </a:xfrm>
          <a:prstGeom prst="rect">
            <a:avLst/>
          </a:prstGeom>
          <a:solidFill>
            <a:srgbClr val="FFFFFF"/>
          </a:solidFill>
          <a:ln w="25560">
            <a:solidFill>
              <a:srgbClr val="FE8637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1">
                <a:solidFill>
                  <a:srgbClr val="000000"/>
                </a:solidFill>
                <a:latin typeface="Corbel" pitchFamily="32" charset="0"/>
              </a:rPr>
              <a:t>10 membres </a:t>
            </a:r>
            <a:r>
              <a:rPr lang="fr-FR" sz="1200">
                <a:solidFill>
                  <a:srgbClr val="000000"/>
                </a:solidFill>
                <a:latin typeface="Corbel" pitchFamily="32" charset="0"/>
              </a:rPr>
              <a:t>représentant le poids des différentes collectivités dans l’encours de dette national</a:t>
            </a:r>
          </a:p>
        </p:txBody>
      </p:sp>
      <p:sp>
        <p:nvSpPr>
          <p:cNvPr id="91140" name="Rectangle 3"/>
          <p:cNvSpPr>
            <a:spLocks noChangeArrowheads="1"/>
          </p:cNvSpPr>
          <p:nvPr/>
        </p:nvSpPr>
        <p:spPr bwMode="auto">
          <a:xfrm>
            <a:off x="4284663" y="1196975"/>
            <a:ext cx="1150937" cy="863600"/>
          </a:xfrm>
          <a:prstGeom prst="rect">
            <a:avLst/>
          </a:prstGeom>
          <a:solidFill>
            <a:srgbClr val="FFFFFF"/>
          </a:solidFill>
          <a:ln w="25560">
            <a:solidFill>
              <a:srgbClr val="FE8637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1">
                <a:solidFill>
                  <a:srgbClr val="000000"/>
                </a:solidFill>
                <a:latin typeface="Corbel" pitchFamily="32" charset="0"/>
              </a:rPr>
              <a:t>5 membres </a:t>
            </a:r>
            <a:r>
              <a:rPr lang="fr-FR" sz="1200">
                <a:solidFill>
                  <a:srgbClr val="000000"/>
                </a:solidFill>
                <a:latin typeface="Corbel" pitchFamily="32" charset="0"/>
              </a:rPr>
              <a:t>élus par et parmi les 50 plus gros apporteurs</a:t>
            </a:r>
          </a:p>
        </p:txBody>
      </p:sp>
      <p:sp>
        <p:nvSpPr>
          <p:cNvPr id="91141" name="Text Box 4"/>
          <p:cNvSpPr txBox="1">
            <a:spLocks noChangeArrowheads="1"/>
          </p:cNvSpPr>
          <p:nvPr/>
        </p:nvSpPr>
        <p:spPr bwMode="auto">
          <a:xfrm>
            <a:off x="395288" y="1557338"/>
            <a:ext cx="1223962" cy="823912"/>
          </a:xfrm>
          <a:prstGeom prst="rect">
            <a:avLst/>
          </a:prstGeom>
          <a:solidFill>
            <a:srgbClr val="FFFFFF"/>
          </a:solidFill>
          <a:ln w="25560">
            <a:solidFill>
              <a:srgbClr val="000000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>
                <a:solidFill>
                  <a:srgbClr val="000000"/>
                </a:solidFill>
                <a:latin typeface="Corbel" pitchFamily="32" charset="0"/>
              </a:rPr>
              <a:t>4 communes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>
                <a:solidFill>
                  <a:srgbClr val="000000"/>
                </a:solidFill>
                <a:latin typeface="Corbel" pitchFamily="32" charset="0"/>
              </a:rPr>
              <a:t>2 régions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>
                <a:solidFill>
                  <a:srgbClr val="000000"/>
                </a:solidFill>
                <a:latin typeface="Corbel" pitchFamily="32" charset="0"/>
              </a:rPr>
              <a:t>2 départements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>
                <a:solidFill>
                  <a:srgbClr val="000000"/>
                </a:solidFill>
                <a:latin typeface="Corbel" pitchFamily="32" charset="0"/>
              </a:rPr>
              <a:t>2 EPCI</a:t>
            </a:r>
          </a:p>
        </p:txBody>
      </p:sp>
      <p:sp>
        <p:nvSpPr>
          <p:cNvPr id="91142" name="Rectangle 5"/>
          <p:cNvSpPr>
            <a:spLocks noChangeArrowheads="1"/>
          </p:cNvSpPr>
          <p:nvPr/>
        </p:nvSpPr>
        <p:spPr bwMode="auto">
          <a:xfrm>
            <a:off x="2555875" y="3068638"/>
            <a:ext cx="4464050" cy="360362"/>
          </a:xfrm>
          <a:prstGeom prst="rect">
            <a:avLst/>
          </a:prstGeom>
          <a:solidFill>
            <a:srgbClr val="FE8637"/>
          </a:solidFill>
          <a:ln w="25560">
            <a:solidFill>
              <a:srgbClr val="BB6126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b="1">
                <a:solidFill>
                  <a:srgbClr val="FFFFFF"/>
                </a:solidFill>
                <a:latin typeface="Corbel" pitchFamily="32" charset="0"/>
              </a:rPr>
              <a:t>La Société Anonyme va sur les marchés</a:t>
            </a:r>
          </a:p>
        </p:txBody>
      </p:sp>
      <p:sp>
        <p:nvSpPr>
          <p:cNvPr id="91143" name="Text Box 6"/>
          <p:cNvSpPr txBox="1">
            <a:spLocks noChangeArrowheads="1"/>
          </p:cNvSpPr>
          <p:nvPr/>
        </p:nvSpPr>
        <p:spPr bwMode="auto">
          <a:xfrm>
            <a:off x="395288" y="3573463"/>
            <a:ext cx="2592387" cy="642937"/>
          </a:xfrm>
          <a:prstGeom prst="rect">
            <a:avLst/>
          </a:prstGeom>
          <a:solidFill>
            <a:srgbClr val="7598D9"/>
          </a:solidFill>
          <a:ln w="25560">
            <a:solidFill>
              <a:srgbClr val="546E9F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>
                <a:solidFill>
                  <a:srgbClr val="FFFFFF"/>
                </a:solidFill>
                <a:latin typeface="Corbel" pitchFamily="32" charset="0"/>
              </a:rPr>
              <a:t>Assemblée Générale (AG)</a:t>
            </a:r>
          </a:p>
        </p:txBody>
      </p:sp>
      <p:grpSp>
        <p:nvGrpSpPr>
          <p:cNvPr id="91144" name="Group 7"/>
          <p:cNvGrpSpPr>
            <a:grpSpLocks/>
          </p:cNvGrpSpPr>
          <p:nvPr/>
        </p:nvGrpSpPr>
        <p:grpSpPr bwMode="auto">
          <a:xfrm>
            <a:off x="3352800" y="3511550"/>
            <a:ext cx="2722563" cy="522288"/>
            <a:chOff x="2112" y="2212"/>
            <a:chExt cx="1715" cy="329"/>
          </a:xfrm>
        </p:grpSpPr>
        <p:pic>
          <p:nvPicPr>
            <p:cNvPr id="91172" name="Picture 8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112" y="2212"/>
              <a:ext cx="1715" cy="32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91173" name="Text Box 9"/>
            <p:cNvSpPr txBox="1">
              <a:spLocks noChangeArrowheads="1"/>
            </p:cNvSpPr>
            <p:nvPr/>
          </p:nvSpPr>
          <p:spPr bwMode="auto">
            <a:xfrm>
              <a:off x="2154" y="2251"/>
              <a:ext cx="1632" cy="23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ct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fr-FR">
                  <a:solidFill>
                    <a:srgbClr val="000000"/>
                  </a:solidFill>
                  <a:latin typeface="Corbel" pitchFamily="32" charset="0"/>
                </a:rPr>
                <a:t>Directoire (salariés)</a:t>
              </a:r>
              <a:r>
                <a:rPr lang="fr-FR">
                  <a:solidFill>
                    <a:srgbClr val="000000"/>
                  </a:solidFill>
                  <a:latin typeface="Century Schoolbook" pitchFamily="16" charset="0"/>
                </a:rPr>
                <a:t> </a:t>
              </a:r>
            </a:p>
          </p:txBody>
        </p:sp>
      </p:grpSp>
      <p:grpSp>
        <p:nvGrpSpPr>
          <p:cNvPr id="91145" name="Group 10"/>
          <p:cNvGrpSpPr>
            <a:grpSpLocks/>
          </p:cNvGrpSpPr>
          <p:nvPr/>
        </p:nvGrpSpPr>
        <p:grpSpPr bwMode="auto">
          <a:xfrm>
            <a:off x="6199188" y="3511550"/>
            <a:ext cx="2578100" cy="522288"/>
            <a:chOff x="3905" y="2212"/>
            <a:chExt cx="1624" cy="329"/>
          </a:xfrm>
        </p:grpSpPr>
        <p:pic>
          <p:nvPicPr>
            <p:cNvPr id="91170" name="Picture 11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905" y="2212"/>
              <a:ext cx="1624" cy="32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91171" name="Text Box 12"/>
            <p:cNvSpPr txBox="1">
              <a:spLocks noChangeArrowheads="1"/>
            </p:cNvSpPr>
            <p:nvPr/>
          </p:nvSpPr>
          <p:spPr bwMode="auto">
            <a:xfrm>
              <a:off x="3969" y="2251"/>
              <a:ext cx="1495" cy="23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ct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fr-FR">
                  <a:solidFill>
                    <a:srgbClr val="000000"/>
                  </a:solidFill>
                  <a:latin typeface="Corbel" pitchFamily="32" charset="0"/>
                </a:rPr>
                <a:t>Conseil de Surveillance</a:t>
              </a:r>
            </a:p>
          </p:txBody>
        </p:sp>
      </p:grpSp>
      <p:sp>
        <p:nvSpPr>
          <p:cNvPr id="91146" name="Text Box 13"/>
          <p:cNvSpPr txBox="1">
            <a:spLocks noChangeArrowheads="1"/>
          </p:cNvSpPr>
          <p:nvPr/>
        </p:nvSpPr>
        <p:spPr bwMode="auto">
          <a:xfrm>
            <a:off x="3419475" y="4076700"/>
            <a:ext cx="2592388" cy="336550"/>
          </a:xfrm>
          <a:prstGeom prst="rect">
            <a:avLst/>
          </a:prstGeom>
          <a:noFill/>
          <a:ln w="9360">
            <a:solidFill>
              <a:srgbClr val="000000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1">
                <a:solidFill>
                  <a:srgbClr val="000000"/>
                </a:solidFill>
                <a:latin typeface="Corbel" pitchFamily="32" charset="0"/>
              </a:rPr>
              <a:t>1 Directeur Général salarié</a:t>
            </a:r>
          </a:p>
        </p:txBody>
      </p:sp>
      <p:cxnSp>
        <p:nvCxnSpPr>
          <p:cNvPr id="91147" name="AutoShape 14"/>
          <p:cNvCxnSpPr>
            <a:cxnSpLocks noChangeShapeType="1"/>
          </p:cNvCxnSpPr>
          <p:nvPr/>
        </p:nvCxnSpPr>
        <p:spPr bwMode="auto">
          <a:xfrm flipV="1">
            <a:off x="1547813" y="1844675"/>
            <a:ext cx="577850" cy="127000"/>
          </a:xfrm>
          <a:prstGeom prst="straightConnector1">
            <a:avLst/>
          </a:prstGeom>
          <a:noFill/>
          <a:ln w="12600">
            <a:solidFill>
              <a:srgbClr val="FF6903"/>
            </a:solidFill>
            <a:miter lim="800000"/>
            <a:headEnd/>
            <a:tailEnd type="triangle" w="med" len="med"/>
          </a:ln>
        </p:spPr>
      </p:cxnSp>
      <p:sp>
        <p:nvSpPr>
          <p:cNvPr id="91148" name="Text Box 15"/>
          <p:cNvSpPr txBox="1">
            <a:spLocks noChangeArrowheads="1"/>
          </p:cNvSpPr>
          <p:nvPr/>
        </p:nvSpPr>
        <p:spPr bwMode="auto">
          <a:xfrm>
            <a:off x="395288" y="4076700"/>
            <a:ext cx="2592387" cy="336550"/>
          </a:xfrm>
          <a:prstGeom prst="rect">
            <a:avLst/>
          </a:prstGeom>
          <a:noFill/>
          <a:ln w="9360">
            <a:solidFill>
              <a:srgbClr val="000000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1">
                <a:solidFill>
                  <a:srgbClr val="000000"/>
                </a:solidFill>
                <a:latin typeface="Corbel" pitchFamily="32" charset="0"/>
              </a:rPr>
              <a:t>7 actionnaires légaux</a:t>
            </a:r>
          </a:p>
        </p:txBody>
      </p:sp>
      <p:sp>
        <p:nvSpPr>
          <p:cNvPr id="91149" name="Text Box 16"/>
          <p:cNvSpPr txBox="1">
            <a:spLocks noChangeArrowheads="1"/>
          </p:cNvSpPr>
          <p:nvPr/>
        </p:nvSpPr>
        <p:spPr bwMode="auto">
          <a:xfrm>
            <a:off x="395288" y="4581525"/>
            <a:ext cx="2592387" cy="641350"/>
          </a:xfrm>
          <a:prstGeom prst="rect">
            <a:avLst/>
          </a:prstGeom>
          <a:noFill/>
          <a:ln w="9360">
            <a:solidFill>
              <a:srgbClr val="000000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Font typeface="Corbel" pitchFamily="32" charset="0"/>
              <a:buChar char="-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>
                <a:solidFill>
                  <a:srgbClr val="000000"/>
                </a:solidFill>
                <a:latin typeface="Corbel" pitchFamily="32" charset="0"/>
              </a:rPr>
              <a:t>EPIC</a:t>
            </a:r>
          </a:p>
          <a:p>
            <a:pPr>
              <a:buFont typeface="Corbel" pitchFamily="32" charset="0"/>
              <a:buChar char="-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>
                <a:solidFill>
                  <a:srgbClr val="000000"/>
                </a:solidFill>
                <a:latin typeface="Corbel" pitchFamily="32" charset="0"/>
              </a:rPr>
              <a:t>6 autres actionnaires (représentants des associations d’élus fondatrices ?)</a:t>
            </a:r>
          </a:p>
        </p:txBody>
      </p:sp>
      <p:sp>
        <p:nvSpPr>
          <p:cNvPr id="91150" name="Text Box 17"/>
          <p:cNvSpPr txBox="1">
            <a:spLocks noChangeArrowheads="1"/>
          </p:cNvSpPr>
          <p:nvPr/>
        </p:nvSpPr>
        <p:spPr bwMode="auto">
          <a:xfrm>
            <a:off x="6300788" y="4076700"/>
            <a:ext cx="2374900" cy="458788"/>
          </a:xfrm>
          <a:prstGeom prst="rect">
            <a:avLst/>
          </a:prstGeom>
          <a:noFill/>
          <a:ln w="9360">
            <a:solidFill>
              <a:srgbClr val="000000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1">
                <a:solidFill>
                  <a:srgbClr val="000000"/>
                </a:solidFill>
                <a:latin typeface="Corbel" pitchFamily="32" charset="0"/>
              </a:rPr>
              <a:t>7 membres aux responsabilités opérationnelles </a:t>
            </a:r>
          </a:p>
        </p:txBody>
      </p:sp>
      <p:sp>
        <p:nvSpPr>
          <p:cNvPr id="91151" name="Rectangle 18"/>
          <p:cNvSpPr>
            <a:spLocks noChangeArrowheads="1"/>
          </p:cNvSpPr>
          <p:nvPr/>
        </p:nvSpPr>
        <p:spPr bwMode="auto">
          <a:xfrm>
            <a:off x="2195513" y="549275"/>
            <a:ext cx="3240087" cy="576263"/>
          </a:xfrm>
          <a:prstGeom prst="rect">
            <a:avLst/>
          </a:prstGeom>
          <a:solidFill>
            <a:srgbClr val="F5CD2D"/>
          </a:solidFill>
          <a:ln w="25560">
            <a:solidFill>
              <a:srgbClr val="B4961E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>
                <a:solidFill>
                  <a:srgbClr val="FFFFFF"/>
                </a:solidFill>
                <a:latin typeface="Corbel" pitchFamily="32" charset="0"/>
              </a:rPr>
              <a:t>Conseil d’Administration (CA) 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>
                <a:solidFill>
                  <a:srgbClr val="FFFFFF"/>
                </a:solidFill>
                <a:latin typeface="Corbel" pitchFamily="32" charset="0"/>
              </a:rPr>
              <a:t>: 2 collèges</a:t>
            </a:r>
          </a:p>
        </p:txBody>
      </p:sp>
      <p:sp>
        <p:nvSpPr>
          <p:cNvPr id="91152" name="Text Box 19"/>
          <p:cNvSpPr txBox="1">
            <a:spLocks noChangeArrowheads="1"/>
          </p:cNvSpPr>
          <p:nvPr/>
        </p:nvSpPr>
        <p:spPr bwMode="auto">
          <a:xfrm>
            <a:off x="6300788" y="4581525"/>
            <a:ext cx="2374900" cy="2101850"/>
          </a:xfrm>
          <a:prstGeom prst="rect">
            <a:avLst/>
          </a:prstGeom>
          <a:noFill/>
          <a:ln w="9360">
            <a:solidFill>
              <a:srgbClr val="000000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u="sng">
                <a:solidFill>
                  <a:srgbClr val="000000"/>
                </a:solidFill>
                <a:latin typeface="Corbel" pitchFamily="32" charset="0"/>
              </a:rPr>
              <a:t>L’équipe dirigeante : </a:t>
            </a:r>
          </a:p>
          <a:p>
            <a:pPr>
              <a:buFont typeface="Corbel" pitchFamily="32" charset="0"/>
              <a:buChar char="-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>
                <a:solidFill>
                  <a:srgbClr val="000000"/>
                </a:solidFill>
                <a:latin typeface="Corbel" pitchFamily="32" charset="0"/>
              </a:rPr>
              <a:t>Le Président du CA</a:t>
            </a:r>
          </a:p>
          <a:p>
            <a:pPr>
              <a:buFont typeface="Corbel" pitchFamily="32" charset="0"/>
              <a:buChar char="-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>
                <a:solidFill>
                  <a:srgbClr val="000000"/>
                </a:solidFill>
                <a:latin typeface="Corbel" pitchFamily="32" charset="0"/>
              </a:rPr>
              <a:t>1 élu nommé par le CA</a:t>
            </a:r>
          </a:p>
          <a:p>
            <a:pPr>
              <a:buFont typeface="Corbel" pitchFamily="32" charset="0"/>
              <a:buChar char="-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>
                <a:solidFill>
                  <a:srgbClr val="000000"/>
                </a:solidFill>
                <a:latin typeface="Corbel" pitchFamily="32" charset="0"/>
              </a:rPr>
              <a:t>Le Directeur Général de l’EPIC</a:t>
            </a:r>
          </a:p>
          <a:p>
            <a:pPr>
              <a:buFont typeface="Corbel" pitchFamily="32" charset="0"/>
              <a:buChar char="-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1" u="sng">
                <a:solidFill>
                  <a:srgbClr val="000000"/>
                </a:solidFill>
                <a:latin typeface="Corbel" pitchFamily="32" charset="0"/>
              </a:rPr>
              <a:t>4 professionnels de la finance</a:t>
            </a:r>
          </a:p>
          <a:p>
            <a:pPr>
              <a:buFont typeface="Corbel" pitchFamily="32" charset="0"/>
              <a:buChar char="-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>
                <a:solidFill>
                  <a:srgbClr val="000000"/>
                </a:solidFill>
                <a:latin typeface="Corbel" pitchFamily="32" charset="0"/>
              </a:rPr>
              <a:t>Ils pourraient être proposés par l’ACP, la Banque de France, l’AFT …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1">
                <a:solidFill>
                  <a:srgbClr val="000000"/>
                </a:solidFill>
                <a:latin typeface="Corbel" pitchFamily="32" charset="0"/>
              </a:rPr>
              <a:t>Ou</a:t>
            </a:r>
          </a:p>
          <a:p>
            <a:pPr>
              <a:buFont typeface="Corbel" pitchFamily="32" charset="0"/>
              <a:buChar char="-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>
                <a:solidFill>
                  <a:srgbClr val="000000"/>
                </a:solidFill>
                <a:latin typeface="Corbel" pitchFamily="32" charset="0"/>
              </a:rPr>
              <a:t>Nommés par un Conseil de nomination issu  de l’ AG</a:t>
            </a:r>
          </a:p>
        </p:txBody>
      </p:sp>
      <p:sp>
        <p:nvSpPr>
          <p:cNvPr id="91153" name="Text Box 20"/>
          <p:cNvSpPr txBox="1">
            <a:spLocks noChangeArrowheads="1"/>
          </p:cNvSpPr>
          <p:nvPr/>
        </p:nvSpPr>
        <p:spPr bwMode="auto">
          <a:xfrm>
            <a:off x="5508625" y="1196975"/>
            <a:ext cx="2087563" cy="863600"/>
          </a:xfrm>
          <a:prstGeom prst="rect">
            <a:avLst/>
          </a:prstGeom>
          <a:solidFill>
            <a:srgbClr val="FFFFFF"/>
          </a:solidFill>
          <a:ln w="25560">
            <a:solidFill>
              <a:srgbClr val="FE8637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1">
                <a:solidFill>
                  <a:srgbClr val="000000"/>
                </a:solidFill>
                <a:latin typeface="Corbel" pitchFamily="32" charset="0"/>
              </a:rPr>
              <a:t>1 délégué général  salarié</a:t>
            </a:r>
            <a:r>
              <a:rPr lang="fr-FR" sz="1200">
                <a:solidFill>
                  <a:srgbClr val="000000"/>
                </a:solidFill>
                <a:latin typeface="Corbel" pitchFamily="32" charset="0"/>
              </a:rPr>
              <a:t> : 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>
                <a:solidFill>
                  <a:srgbClr val="000000"/>
                </a:solidFill>
                <a:latin typeface="Corbel" pitchFamily="32" charset="0"/>
              </a:rPr>
              <a:t>Il représente l’EPIC et exécute certaines décisions du Conseil d’Administration.</a:t>
            </a:r>
          </a:p>
        </p:txBody>
      </p:sp>
      <p:sp>
        <p:nvSpPr>
          <p:cNvPr id="91154" name="Rectangle 21"/>
          <p:cNvSpPr>
            <a:spLocks noChangeArrowheads="1"/>
          </p:cNvSpPr>
          <p:nvPr/>
        </p:nvSpPr>
        <p:spPr bwMode="auto">
          <a:xfrm>
            <a:off x="5508625" y="549275"/>
            <a:ext cx="2087563" cy="576263"/>
          </a:xfrm>
          <a:prstGeom prst="rect">
            <a:avLst/>
          </a:prstGeom>
          <a:solidFill>
            <a:srgbClr val="F5CD2D"/>
          </a:solidFill>
          <a:ln w="25560">
            <a:solidFill>
              <a:srgbClr val="B4961E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>
                <a:solidFill>
                  <a:srgbClr val="FFFFFF"/>
                </a:solidFill>
                <a:latin typeface="Corbel" pitchFamily="32" charset="0"/>
              </a:rPr>
              <a:t>Direction Générale</a:t>
            </a:r>
          </a:p>
        </p:txBody>
      </p:sp>
      <p:sp>
        <p:nvSpPr>
          <p:cNvPr id="59414" name="Line 22"/>
          <p:cNvSpPr>
            <a:spLocks noChangeShapeType="1"/>
          </p:cNvSpPr>
          <p:nvPr/>
        </p:nvSpPr>
        <p:spPr bwMode="auto">
          <a:xfrm>
            <a:off x="8388350" y="4724400"/>
            <a:ext cx="215900" cy="1588"/>
          </a:xfrm>
          <a:prstGeom prst="line">
            <a:avLst/>
          </a:prstGeom>
          <a:noFill/>
          <a:ln w="34920">
            <a:solidFill>
              <a:srgbClr val="FE8637"/>
            </a:solidFill>
            <a:miter lim="800000"/>
            <a:headEnd/>
            <a:tailEnd/>
          </a:ln>
          <a:effectLst>
            <a:outerShdw dist="20160" dir="5400000" algn="ctr" rotWithShape="0">
              <a:srgbClr val="000000">
                <a:alpha val="42032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9415" name="Line 23"/>
          <p:cNvSpPr>
            <a:spLocks noChangeShapeType="1"/>
          </p:cNvSpPr>
          <p:nvPr/>
        </p:nvSpPr>
        <p:spPr bwMode="auto">
          <a:xfrm>
            <a:off x="8604250" y="4724400"/>
            <a:ext cx="1588" cy="649288"/>
          </a:xfrm>
          <a:prstGeom prst="line">
            <a:avLst/>
          </a:prstGeom>
          <a:noFill/>
          <a:ln w="34920">
            <a:solidFill>
              <a:srgbClr val="FE8637"/>
            </a:solidFill>
            <a:miter lim="800000"/>
            <a:headEnd/>
            <a:tailEnd/>
          </a:ln>
          <a:effectLst>
            <a:outerShdw dist="20160" dir="5400000" algn="ctr" rotWithShape="0">
              <a:srgbClr val="000000">
                <a:alpha val="42032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9416" name="Line 24"/>
          <p:cNvSpPr>
            <a:spLocks noChangeShapeType="1"/>
          </p:cNvSpPr>
          <p:nvPr/>
        </p:nvSpPr>
        <p:spPr bwMode="auto">
          <a:xfrm flipH="1">
            <a:off x="8386763" y="5373688"/>
            <a:ext cx="219075" cy="1587"/>
          </a:xfrm>
          <a:prstGeom prst="line">
            <a:avLst/>
          </a:prstGeom>
          <a:noFill/>
          <a:ln w="34920">
            <a:solidFill>
              <a:srgbClr val="FE8637"/>
            </a:solidFill>
            <a:miter lim="800000"/>
            <a:headEnd/>
            <a:tailEnd/>
          </a:ln>
          <a:effectLst>
            <a:outerShdw dist="20160" dir="5400000" algn="ctr" rotWithShape="0">
              <a:srgbClr val="000000">
                <a:alpha val="42032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9417" name="Line 25"/>
          <p:cNvSpPr>
            <a:spLocks noChangeShapeType="1"/>
          </p:cNvSpPr>
          <p:nvPr/>
        </p:nvSpPr>
        <p:spPr bwMode="auto">
          <a:xfrm>
            <a:off x="8604250" y="5013325"/>
            <a:ext cx="215900" cy="1588"/>
          </a:xfrm>
          <a:prstGeom prst="line">
            <a:avLst/>
          </a:prstGeom>
          <a:noFill/>
          <a:ln w="34920">
            <a:solidFill>
              <a:srgbClr val="FE8637"/>
            </a:solidFill>
            <a:miter lim="800000"/>
            <a:headEnd/>
            <a:tailEnd/>
          </a:ln>
          <a:effectLst>
            <a:outerShdw dist="20160" dir="5400000" algn="ctr" rotWithShape="0">
              <a:srgbClr val="000000">
                <a:alpha val="42032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9418" name="Line 26"/>
          <p:cNvSpPr>
            <a:spLocks noChangeShapeType="1"/>
          </p:cNvSpPr>
          <p:nvPr/>
        </p:nvSpPr>
        <p:spPr bwMode="auto">
          <a:xfrm flipV="1">
            <a:off x="8820150" y="1555750"/>
            <a:ext cx="1588" cy="3459163"/>
          </a:xfrm>
          <a:prstGeom prst="line">
            <a:avLst/>
          </a:prstGeom>
          <a:noFill/>
          <a:ln w="34920">
            <a:solidFill>
              <a:srgbClr val="FE8637"/>
            </a:solidFill>
            <a:miter lim="800000"/>
            <a:headEnd/>
            <a:tailEnd/>
          </a:ln>
          <a:effectLst>
            <a:outerShdw dist="20160" dir="5400000" algn="ctr" rotWithShape="0">
              <a:srgbClr val="000000">
                <a:alpha val="42032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9419" name="Line 27"/>
          <p:cNvSpPr>
            <a:spLocks noChangeShapeType="1"/>
          </p:cNvSpPr>
          <p:nvPr/>
        </p:nvSpPr>
        <p:spPr bwMode="auto">
          <a:xfrm flipH="1">
            <a:off x="7883525" y="1557338"/>
            <a:ext cx="938213" cy="1587"/>
          </a:xfrm>
          <a:prstGeom prst="line">
            <a:avLst/>
          </a:prstGeom>
          <a:noFill/>
          <a:ln w="34920">
            <a:solidFill>
              <a:srgbClr val="FE8637"/>
            </a:solidFill>
            <a:miter lim="800000"/>
            <a:headEnd/>
            <a:tailEnd/>
          </a:ln>
          <a:effectLst>
            <a:outerShdw dist="20160" dir="5400000" algn="ctr" rotWithShape="0">
              <a:srgbClr val="000000">
                <a:alpha val="42032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9420" name="Line 28"/>
          <p:cNvSpPr>
            <a:spLocks noChangeShapeType="1"/>
          </p:cNvSpPr>
          <p:nvPr/>
        </p:nvSpPr>
        <p:spPr bwMode="auto">
          <a:xfrm>
            <a:off x="7885113" y="549275"/>
            <a:ext cx="1587" cy="1511300"/>
          </a:xfrm>
          <a:prstGeom prst="line">
            <a:avLst/>
          </a:prstGeom>
          <a:noFill/>
          <a:ln w="34920">
            <a:solidFill>
              <a:srgbClr val="FE8637"/>
            </a:solidFill>
            <a:miter lim="800000"/>
            <a:headEnd/>
            <a:tailEnd/>
          </a:ln>
          <a:effectLst>
            <a:outerShdw dist="20160" dir="5400000" algn="ctr" rotWithShape="0">
              <a:srgbClr val="000000">
                <a:alpha val="42032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9421" name="Line 29"/>
          <p:cNvSpPr>
            <a:spLocks noChangeShapeType="1"/>
          </p:cNvSpPr>
          <p:nvPr/>
        </p:nvSpPr>
        <p:spPr bwMode="auto">
          <a:xfrm flipH="1">
            <a:off x="7666038" y="2060575"/>
            <a:ext cx="220662" cy="1588"/>
          </a:xfrm>
          <a:prstGeom prst="line">
            <a:avLst/>
          </a:prstGeom>
          <a:noFill/>
          <a:ln w="34920">
            <a:solidFill>
              <a:srgbClr val="FE8637"/>
            </a:solidFill>
            <a:miter lim="800000"/>
            <a:headEnd/>
            <a:tailEnd/>
          </a:ln>
          <a:effectLst>
            <a:outerShdw dist="20160" dir="5400000" algn="ctr" rotWithShape="0">
              <a:srgbClr val="000000">
                <a:alpha val="42032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9422" name="Line 30"/>
          <p:cNvSpPr>
            <a:spLocks noChangeShapeType="1"/>
          </p:cNvSpPr>
          <p:nvPr/>
        </p:nvSpPr>
        <p:spPr bwMode="auto">
          <a:xfrm flipH="1">
            <a:off x="7666038" y="549275"/>
            <a:ext cx="220662" cy="1588"/>
          </a:xfrm>
          <a:prstGeom prst="line">
            <a:avLst/>
          </a:prstGeom>
          <a:noFill/>
          <a:ln w="34920">
            <a:solidFill>
              <a:srgbClr val="FE8637"/>
            </a:solidFill>
            <a:miter lim="800000"/>
            <a:headEnd/>
            <a:tailEnd/>
          </a:ln>
          <a:effectLst>
            <a:outerShdw dist="20160" dir="5400000" algn="ctr" rotWithShape="0">
              <a:srgbClr val="000000">
                <a:alpha val="42032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1164" name="Text Box 31"/>
          <p:cNvSpPr txBox="1">
            <a:spLocks noChangeArrowheads="1"/>
          </p:cNvSpPr>
          <p:nvPr/>
        </p:nvSpPr>
        <p:spPr bwMode="auto">
          <a:xfrm>
            <a:off x="5076825" y="2276475"/>
            <a:ext cx="2519363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1" i="1">
                <a:solidFill>
                  <a:srgbClr val="000000"/>
                </a:solidFill>
                <a:latin typeface="Corbel" pitchFamily="32" charset="0"/>
              </a:rPr>
              <a:t>L’EPIC détient 99.9% du capital de la SA</a:t>
            </a:r>
          </a:p>
        </p:txBody>
      </p:sp>
      <p:sp>
        <p:nvSpPr>
          <p:cNvPr id="59424" name="Line 32"/>
          <p:cNvSpPr>
            <a:spLocks noChangeShapeType="1"/>
          </p:cNvSpPr>
          <p:nvPr/>
        </p:nvSpPr>
        <p:spPr bwMode="auto">
          <a:xfrm>
            <a:off x="0" y="2708275"/>
            <a:ext cx="9144000" cy="1588"/>
          </a:xfrm>
          <a:prstGeom prst="line">
            <a:avLst/>
          </a:prstGeom>
          <a:noFill/>
          <a:ln w="25560">
            <a:solidFill>
              <a:srgbClr val="B32C16"/>
            </a:solidFill>
            <a:prstDash val="dash"/>
            <a:miter lim="800000"/>
            <a:headEnd/>
            <a:tailEnd/>
          </a:ln>
          <a:effectLst>
            <a:outerShdw dist="24840" dir="5400000" algn="ctr" rotWithShape="0">
              <a:srgbClr val="000000">
                <a:alpha val="40033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1166" name="AutoShape 33"/>
          <p:cNvSpPr>
            <a:spLocks noChangeArrowheads="1"/>
          </p:cNvSpPr>
          <p:nvPr/>
        </p:nvSpPr>
        <p:spPr bwMode="auto">
          <a:xfrm>
            <a:off x="4572000" y="2133600"/>
            <a:ext cx="360363" cy="790575"/>
          </a:xfrm>
          <a:prstGeom prst="downArrow">
            <a:avLst>
              <a:gd name="adj1" fmla="val 50000"/>
              <a:gd name="adj2" fmla="val 50001"/>
            </a:avLst>
          </a:prstGeom>
          <a:solidFill>
            <a:srgbClr val="FE8637"/>
          </a:solidFill>
          <a:ln w="25560">
            <a:solidFill>
              <a:srgbClr val="BB612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91167" name="Text Box 34"/>
          <p:cNvSpPr txBox="1">
            <a:spLocks noChangeArrowheads="1"/>
          </p:cNvSpPr>
          <p:nvPr/>
        </p:nvSpPr>
        <p:spPr bwMode="auto">
          <a:xfrm>
            <a:off x="3419475" y="5300663"/>
            <a:ext cx="2592388" cy="1006475"/>
          </a:xfrm>
          <a:prstGeom prst="rect">
            <a:avLst/>
          </a:prstGeom>
          <a:noFill/>
          <a:ln w="9360">
            <a:solidFill>
              <a:srgbClr val="000000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Font typeface="Corbel" pitchFamily="32" charset="0"/>
              <a:buChar char="-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>
                <a:solidFill>
                  <a:srgbClr val="000000"/>
                </a:solidFill>
                <a:latin typeface="Corbel" pitchFamily="32" charset="0"/>
              </a:rPr>
              <a:t>Management opérationnel</a:t>
            </a:r>
          </a:p>
          <a:p>
            <a:pPr algn="just">
              <a:buFont typeface="Corbel" pitchFamily="32" charset="0"/>
              <a:buChar char="-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>
                <a:solidFill>
                  <a:srgbClr val="000000"/>
                </a:solidFill>
                <a:latin typeface="Corbel" pitchFamily="32" charset="0"/>
              </a:rPr>
              <a:t>20 professionnels de la finance en phase de lancement, 100 à terme</a:t>
            </a:r>
          </a:p>
          <a:p>
            <a:pPr algn="just">
              <a:buFont typeface="Corbel" pitchFamily="32" charset="0"/>
              <a:buChar char="-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>
                <a:solidFill>
                  <a:srgbClr val="000000"/>
                </a:solidFill>
                <a:latin typeface="Corbel" pitchFamily="32" charset="0"/>
              </a:rPr>
              <a:t>3 millions de budget la première année.</a:t>
            </a:r>
          </a:p>
        </p:txBody>
      </p:sp>
      <p:sp>
        <p:nvSpPr>
          <p:cNvPr id="91168" name="Text Box 35"/>
          <p:cNvSpPr txBox="1">
            <a:spLocks noChangeArrowheads="1"/>
          </p:cNvSpPr>
          <p:nvPr/>
        </p:nvSpPr>
        <p:spPr bwMode="auto">
          <a:xfrm>
            <a:off x="3419475" y="4508500"/>
            <a:ext cx="1223963" cy="733425"/>
          </a:xfrm>
          <a:prstGeom prst="rect">
            <a:avLst/>
          </a:prstGeom>
          <a:noFill/>
          <a:ln w="9360">
            <a:solidFill>
              <a:srgbClr val="000000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DGA crédit aux collectivités</a:t>
            </a:r>
          </a:p>
        </p:txBody>
      </p:sp>
      <p:sp>
        <p:nvSpPr>
          <p:cNvPr id="91169" name="Text Box 36"/>
          <p:cNvSpPr txBox="1">
            <a:spLocks noChangeArrowheads="1"/>
          </p:cNvSpPr>
          <p:nvPr/>
        </p:nvSpPr>
        <p:spPr bwMode="auto">
          <a:xfrm>
            <a:off x="4716463" y="4508500"/>
            <a:ext cx="1295400" cy="733425"/>
          </a:xfrm>
          <a:prstGeom prst="rect">
            <a:avLst/>
          </a:prstGeom>
          <a:noFill/>
          <a:ln w="9360">
            <a:solidFill>
              <a:srgbClr val="000000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DGA direction financière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400">
              <a:solidFill>
                <a:srgbClr val="000000"/>
              </a:solidFill>
              <a:latin typeface="Corbel" pitchFamily="3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ext Box 1"/>
          <p:cNvSpPr txBox="1">
            <a:spLocks noChangeArrowheads="1"/>
          </p:cNvSpPr>
          <p:nvPr/>
        </p:nvSpPr>
        <p:spPr bwMode="auto">
          <a:xfrm>
            <a:off x="914400" y="692150"/>
            <a:ext cx="7772400" cy="5327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marL="273050" indent="-271463" algn="ctr">
              <a:spcBef>
                <a:spcPts val="600"/>
              </a:spcBef>
              <a:buClrTx/>
              <a:buSzPct val="7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fr-FR" sz="3600">
                <a:solidFill>
                  <a:srgbClr val="000000"/>
                </a:solidFill>
                <a:latin typeface="Corbel" pitchFamily="32" charset="0"/>
              </a:rPr>
              <a:t>4. Mécanismes de garantie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ext Box 1"/>
          <p:cNvSpPr txBox="1">
            <a:spLocks noChangeArrowheads="1"/>
          </p:cNvSpPr>
          <p:nvPr/>
        </p:nvSpPr>
        <p:spPr bwMode="auto">
          <a:xfrm>
            <a:off x="323850" y="-182563"/>
            <a:ext cx="8208963" cy="947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800">
                <a:solidFill>
                  <a:srgbClr val="575F6D"/>
                </a:solidFill>
                <a:latin typeface="Century Schoolbook" pitchFamily="16" charset="0"/>
              </a:rPr>
              <a:t>UN MÉCANISME DE GARANTIE À TROIS NIVEAUX</a:t>
            </a:r>
          </a:p>
        </p:txBody>
      </p:sp>
      <p:sp>
        <p:nvSpPr>
          <p:cNvPr id="93187" name="Rectangle 2"/>
          <p:cNvSpPr>
            <a:spLocks noChangeArrowheads="1"/>
          </p:cNvSpPr>
          <p:nvPr/>
        </p:nvSpPr>
        <p:spPr bwMode="auto">
          <a:xfrm>
            <a:off x="3492500" y="2998788"/>
            <a:ext cx="4464050" cy="1150937"/>
          </a:xfrm>
          <a:prstGeom prst="rect">
            <a:avLst/>
          </a:prstGeom>
          <a:solidFill>
            <a:srgbClr val="FFFFFF"/>
          </a:solidFill>
          <a:ln w="25560">
            <a:solidFill>
              <a:srgbClr val="FE8637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Une garantie de </a:t>
            </a:r>
            <a:r>
              <a:rPr lang="fr-FR" sz="1400" b="1">
                <a:solidFill>
                  <a:srgbClr val="000000"/>
                </a:solidFill>
                <a:latin typeface="Corbel" pitchFamily="32" charset="0"/>
              </a:rPr>
              <a:t>premier rang (lignes de liquidité)</a:t>
            </a:r>
          </a:p>
        </p:txBody>
      </p:sp>
      <p:sp>
        <p:nvSpPr>
          <p:cNvPr id="93188" name="Rectangle 3"/>
          <p:cNvSpPr>
            <a:spLocks noChangeArrowheads="1"/>
          </p:cNvSpPr>
          <p:nvPr/>
        </p:nvSpPr>
        <p:spPr bwMode="auto">
          <a:xfrm>
            <a:off x="1908175" y="2998788"/>
            <a:ext cx="1358900" cy="1150937"/>
          </a:xfrm>
          <a:prstGeom prst="rect">
            <a:avLst/>
          </a:prstGeom>
          <a:solidFill>
            <a:srgbClr val="FFFFFF"/>
          </a:solidFill>
          <a:ln w="25560">
            <a:solidFill>
              <a:srgbClr val="FE8637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1">
                <a:solidFill>
                  <a:srgbClr val="000000"/>
                </a:solidFill>
                <a:latin typeface="Corbel" pitchFamily="32" charset="0"/>
              </a:rPr>
              <a:t>L’EPIC</a:t>
            </a:r>
          </a:p>
        </p:txBody>
      </p:sp>
      <p:sp>
        <p:nvSpPr>
          <p:cNvPr id="93189" name="Rectangle 4"/>
          <p:cNvSpPr>
            <a:spLocks noChangeArrowheads="1"/>
          </p:cNvSpPr>
          <p:nvPr/>
        </p:nvSpPr>
        <p:spPr bwMode="auto">
          <a:xfrm>
            <a:off x="3492500" y="4508500"/>
            <a:ext cx="4464050" cy="1295400"/>
          </a:xfrm>
          <a:prstGeom prst="rect">
            <a:avLst/>
          </a:prstGeom>
          <a:solidFill>
            <a:srgbClr val="FFFFFF"/>
          </a:solidFill>
          <a:ln w="25560">
            <a:solidFill>
              <a:srgbClr val="B32C16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Font typeface="Corbel" pitchFamily="32" charset="0"/>
              <a:buChar char="-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Une garantie de</a:t>
            </a:r>
            <a:r>
              <a:rPr lang="fr-FR" sz="1400" b="1">
                <a:solidFill>
                  <a:srgbClr val="000000"/>
                </a:solidFill>
                <a:latin typeface="Corbel" pitchFamily="32" charset="0"/>
              </a:rPr>
              <a:t> second rang </a:t>
            </a: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ne pouvant être appelée qu’après sollicitation de l’EPIC</a:t>
            </a:r>
          </a:p>
          <a:p>
            <a:pPr algn="ctr">
              <a:buFont typeface="Corbel" pitchFamily="32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000">
              <a:solidFill>
                <a:srgbClr val="000000"/>
              </a:solidFill>
              <a:latin typeface="Corbel" pitchFamily="32" charset="0"/>
            </a:endParaRPr>
          </a:p>
          <a:p>
            <a:pPr algn="ctr">
              <a:buFont typeface="Corbel" pitchFamily="32" charset="0"/>
              <a:buChar char="-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1">
                <a:solidFill>
                  <a:srgbClr val="000000"/>
                </a:solidFill>
                <a:latin typeface="Corbel" pitchFamily="32" charset="0"/>
              </a:rPr>
              <a:t>Solidaire et limitée </a:t>
            </a:r>
            <a:r>
              <a:rPr lang="fr-FR" sz="1600">
                <a:solidFill>
                  <a:srgbClr val="000000"/>
                </a:solidFill>
                <a:latin typeface="Corbel" pitchFamily="32" charset="0"/>
              </a:rPr>
              <a:t>: </a:t>
            </a: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chaque collectivité peut être appelée par le créancier à hauteur de son bilan dans l’Agence</a:t>
            </a:r>
          </a:p>
        </p:txBody>
      </p:sp>
      <p:sp>
        <p:nvSpPr>
          <p:cNvPr id="93190" name="Rectangle 5"/>
          <p:cNvSpPr>
            <a:spLocks noChangeArrowheads="1"/>
          </p:cNvSpPr>
          <p:nvPr/>
        </p:nvSpPr>
        <p:spPr bwMode="auto">
          <a:xfrm>
            <a:off x="1908175" y="4510088"/>
            <a:ext cx="1368425" cy="1295400"/>
          </a:xfrm>
          <a:prstGeom prst="rect">
            <a:avLst/>
          </a:prstGeom>
          <a:solidFill>
            <a:srgbClr val="FFFFFF"/>
          </a:solidFill>
          <a:ln w="25560">
            <a:solidFill>
              <a:srgbClr val="B32C16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1">
                <a:solidFill>
                  <a:srgbClr val="000000"/>
                </a:solidFill>
                <a:latin typeface="Corbel" pitchFamily="32" charset="0"/>
              </a:rPr>
              <a:t>LES COLLECTIVITÉS</a:t>
            </a:r>
          </a:p>
        </p:txBody>
      </p:sp>
      <p:sp>
        <p:nvSpPr>
          <p:cNvPr id="93191" name="AutoShape 6"/>
          <p:cNvSpPr>
            <a:spLocks noChangeArrowheads="1"/>
          </p:cNvSpPr>
          <p:nvPr/>
        </p:nvSpPr>
        <p:spPr bwMode="auto">
          <a:xfrm>
            <a:off x="611188" y="1557338"/>
            <a:ext cx="576262" cy="4537075"/>
          </a:xfrm>
          <a:prstGeom prst="downArrow">
            <a:avLst>
              <a:gd name="adj1" fmla="val 50000"/>
              <a:gd name="adj2" fmla="val 50010"/>
            </a:avLst>
          </a:prstGeom>
          <a:solidFill>
            <a:srgbClr val="FFFFFF"/>
          </a:solidFill>
          <a:ln w="255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93192" name="Group 7"/>
          <p:cNvGrpSpPr>
            <a:grpSpLocks/>
          </p:cNvGrpSpPr>
          <p:nvPr/>
        </p:nvGrpSpPr>
        <p:grpSpPr bwMode="auto">
          <a:xfrm>
            <a:off x="542925" y="1725613"/>
            <a:ext cx="711200" cy="704850"/>
            <a:chOff x="342" y="1087"/>
            <a:chExt cx="448" cy="444"/>
          </a:xfrm>
        </p:grpSpPr>
        <p:pic>
          <p:nvPicPr>
            <p:cNvPr id="93204" name="Picture 8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42" y="1087"/>
              <a:ext cx="448" cy="4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93205" name="Text Box 9"/>
            <p:cNvSpPr txBox="1">
              <a:spLocks noChangeArrowheads="1"/>
            </p:cNvSpPr>
            <p:nvPr/>
          </p:nvSpPr>
          <p:spPr bwMode="auto">
            <a:xfrm>
              <a:off x="438" y="1170"/>
              <a:ext cx="256" cy="25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fr-FR" sz="2400">
                  <a:solidFill>
                    <a:srgbClr val="FFFFFF"/>
                  </a:solidFill>
                  <a:latin typeface="Corbel" pitchFamily="32" charset="0"/>
                </a:rPr>
                <a:t>1</a:t>
              </a:r>
            </a:p>
          </p:txBody>
        </p:sp>
      </p:grpSp>
      <p:grpSp>
        <p:nvGrpSpPr>
          <p:cNvPr id="93193" name="Group 10"/>
          <p:cNvGrpSpPr>
            <a:grpSpLocks/>
          </p:cNvGrpSpPr>
          <p:nvPr/>
        </p:nvGrpSpPr>
        <p:grpSpPr bwMode="auto">
          <a:xfrm>
            <a:off x="542925" y="4675188"/>
            <a:ext cx="711200" cy="712787"/>
            <a:chOff x="342" y="2945"/>
            <a:chExt cx="448" cy="449"/>
          </a:xfrm>
        </p:grpSpPr>
        <p:pic>
          <p:nvPicPr>
            <p:cNvPr id="93202" name="Picture 11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42" y="2945"/>
              <a:ext cx="448" cy="44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93203" name="Text Box 12"/>
            <p:cNvSpPr txBox="1">
              <a:spLocks noChangeArrowheads="1"/>
            </p:cNvSpPr>
            <p:nvPr/>
          </p:nvSpPr>
          <p:spPr bwMode="auto">
            <a:xfrm>
              <a:off x="438" y="3030"/>
              <a:ext cx="256" cy="25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fr-FR" sz="2400">
                  <a:solidFill>
                    <a:srgbClr val="FFFFFF"/>
                  </a:solidFill>
                  <a:latin typeface="Corbel" pitchFamily="32" charset="0"/>
                </a:rPr>
                <a:t>3</a:t>
              </a:r>
            </a:p>
          </p:txBody>
        </p:sp>
      </p:grpSp>
      <p:sp>
        <p:nvSpPr>
          <p:cNvPr id="93194" name="Text Box 13"/>
          <p:cNvSpPr txBox="1">
            <a:spLocks noChangeArrowheads="1"/>
          </p:cNvSpPr>
          <p:nvPr/>
        </p:nvSpPr>
        <p:spPr bwMode="auto">
          <a:xfrm>
            <a:off x="250825" y="952500"/>
            <a:ext cx="1296988" cy="458788"/>
          </a:xfrm>
          <a:prstGeom prst="rect">
            <a:avLst/>
          </a:prstGeom>
          <a:solidFill>
            <a:srgbClr val="FFFFFF"/>
          </a:solidFill>
          <a:ln w="255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1">
                <a:solidFill>
                  <a:srgbClr val="000000"/>
                </a:solidFill>
                <a:latin typeface="Corbel" pitchFamily="32" charset="0"/>
              </a:rPr>
              <a:t>Une hiérarchisation </a:t>
            </a:r>
          </a:p>
        </p:txBody>
      </p:sp>
      <p:sp>
        <p:nvSpPr>
          <p:cNvPr id="93195" name="Text Box 14"/>
          <p:cNvSpPr txBox="1">
            <a:spLocks noChangeArrowheads="1"/>
          </p:cNvSpPr>
          <p:nvPr/>
        </p:nvSpPr>
        <p:spPr bwMode="auto">
          <a:xfrm>
            <a:off x="1908175" y="981075"/>
            <a:ext cx="1368425" cy="276225"/>
          </a:xfrm>
          <a:prstGeom prst="rect">
            <a:avLst/>
          </a:prstGeom>
          <a:solidFill>
            <a:srgbClr val="FFFFFF"/>
          </a:solidFill>
          <a:ln w="255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1">
                <a:solidFill>
                  <a:srgbClr val="000000"/>
                </a:solidFill>
                <a:latin typeface="Corbel" pitchFamily="32" charset="0"/>
              </a:rPr>
              <a:t>Trois garants</a:t>
            </a:r>
          </a:p>
        </p:txBody>
      </p:sp>
      <p:sp>
        <p:nvSpPr>
          <p:cNvPr id="93196" name="Text Box 15"/>
          <p:cNvSpPr txBox="1">
            <a:spLocks noChangeArrowheads="1"/>
          </p:cNvSpPr>
          <p:nvPr/>
        </p:nvSpPr>
        <p:spPr bwMode="auto">
          <a:xfrm>
            <a:off x="3492500" y="981075"/>
            <a:ext cx="4464050" cy="276225"/>
          </a:xfrm>
          <a:prstGeom prst="rect">
            <a:avLst/>
          </a:prstGeom>
          <a:solidFill>
            <a:srgbClr val="FFFFFF"/>
          </a:solidFill>
          <a:ln w="255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1">
                <a:solidFill>
                  <a:srgbClr val="000000"/>
                </a:solidFill>
                <a:latin typeface="Corbel" pitchFamily="32" charset="0"/>
              </a:rPr>
              <a:t>Trois niveaux de garanties</a:t>
            </a:r>
          </a:p>
        </p:txBody>
      </p:sp>
      <p:sp>
        <p:nvSpPr>
          <p:cNvPr id="93197" name="Rectangle 16"/>
          <p:cNvSpPr>
            <a:spLocks noChangeArrowheads="1"/>
          </p:cNvSpPr>
          <p:nvPr/>
        </p:nvSpPr>
        <p:spPr bwMode="auto">
          <a:xfrm>
            <a:off x="3492500" y="1557338"/>
            <a:ext cx="4464050" cy="1150937"/>
          </a:xfrm>
          <a:prstGeom prst="rect">
            <a:avLst/>
          </a:prstGeom>
          <a:solidFill>
            <a:srgbClr val="FFFFFF"/>
          </a:solidFill>
          <a:ln w="25560">
            <a:solidFill>
              <a:srgbClr val="244583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Le véhicule est suffisamment capitalisé pour pouvoir honorer ses engagements pendant 1 an, y compris en cas de fermeture totale du marché.</a:t>
            </a:r>
          </a:p>
        </p:txBody>
      </p:sp>
      <p:grpSp>
        <p:nvGrpSpPr>
          <p:cNvPr id="93198" name="Group 17"/>
          <p:cNvGrpSpPr>
            <a:grpSpLocks/>
          </p:cNvGrpSpPr>
          <p:nvPr/>
        </p:nvGrpSpPr>
        <p:grpSpPr bwMode="auto">
          <a:xfrm>
            <a:off x="542925" y="3243263"/>
            <a:ext cx="711200" cy="711200"/>
            <a:chOff x="342" y="2043"/>
            <a:chExt cx="448" cy="448"/>
          </a:xfrm>
        </p:grpSpPr>
        <p:pic>
          <p:nvPicPr>
            <p:cNvPr id="93200" name="Picture 1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42" y="2043"/>
              <a:ext cx="448" cy="44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93201" name="Text Box 19"/>
            <p:cNvSpPr txBox="1">
              <a:spLocks noChangeArrowheads="1"/>
            </p:cNvSpPr>
            <p:nvPr/>
          </p:nvSpPr>
          <p:spPr bwMode="auto">
            <a:xfrm>
              <a:off x="439" y="2128"/>
              <a:ext cx="255" cy="25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fr-FR" sz="2400">
                  <a:solidFill>
                    <a:srgbClr val="FFFFFF"/>
                  </a:solidFill>
                  <a:latin typeface="Corbel" pitchFamily="32" charset="0"/>
                </a:rPr>
                <a:t>2</a:t>
              </a:r>
            </a:p>
          </p:txBody>
        </p:sp>
      </p:grpSp>
      <p:sp>
        <p:nvSpPr>
          <p:cNvPr id="93199" name="Rectangle 20"/>
          <p:cNvSpPr>
            <a:spLocks noChangeArrowheads="1"/>
          </p:cNvSpPr>
          <p:nvPr/>
        </p:nvSpPr>
        <p:spPr bwMode="auto">
          <a:xfrm>
            <a:off x="1908175" y="1557338"/>
            <a:ext cx="1358900" cy="1150937"/>
          </a:xfrm>
          <a:prstGeom prst="rect">
            <a:avLst/>
          </a:prstGeom>
          <a:solidFill>
            <a:srgbClr val="FFFFFF"/>
          </a:solidFill>
          <a:ln w="25560">
            <a:solidFill>
              <a:srgbClr val="244583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1">
                <a:solidFill>
                  <a:srgbClr val="000000"/>
                </a:solidFill>
                <a:latin typeface="Corbel" pitchFamily="32" charset="0"/>
              </a:rPr>
              <a:t>SA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ext Box 1"/>
          <p:cNvSpPr txBox="1">
            <a:spLocks noChangeArrowheads="1"/>
          </p:cNvSpPr>
          <p:nvPr/>
        </p:nvSpPr>
        <p:spPr bwMode="auto">
          <a:xfrm>
            <a:off x="395288" y="274638"/>
            <a:ext cx="8208962" cy="561975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b"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400">
                <a:solidFill>
                  <a:srgbClr val="575F6D"/>
                </a:solidFill>
                <a:latin typeface="Corbel" pitchFamily="32" charset="0"/>
              </a:rPr>
              <a:t>EXEMPLES : 2 CAS CONCRETS</a:t>
            </a:r>
          </a:p>
        </p:txBody>
      </p:sp>
      <p:sp>
        <p:nvSpPr>
          <p:cNvPr id="94211" name="Text Box 2"/>
          <p:cNvSpPr txBox="1">
            <a:spLocks noChangeArrowheads="1"/>
          </p:cNvSpPr>
          <p:nvPr/>
        </p:nvSpPr>
        <p:spPr bwMode="auto">
          <a:xfrm>
            <a:off x="395288" y="1412875"/>
            <a:ext cx="3960812" cy="368300"/>
          </a:xfrm>
          <a:prstGeom prst="rect">
            <a:avLst/>
          </a:prstGeom>
          <a:solidFill>
            <a:srgbClr val="AEBAD5"/>
          </a:solidFill>
          <a:ln w="25560">
            <a:solidFill>
              <a:srgbClr val="7F889C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>
                <a:solidFill>
                  <a:srgbClr val="FFFFFF"/>
                </a:solidFill>
                <a:latin typeface="Corbel" pitchFamily="32" charset="0"/>
              </a:rPr>
              <a:t>Défaut A : 8 unités</a:t>
            </a:r>
          </a:p>
        </p:txBody>
      </p:sp>
      <p:sp>
        <p:nvSpPr>
          <p:cNvPr id="94212" name="Text Box 3"/>
          <p:cNvSpPr txBox="1">
            <a:spLocks noChangeArrowheads="1"/>
          </p:cNvSpPr>
          <p:nvPr/>
        </p:nvSpPr>
        <p:spPr bwMode="auto">
          <a:xfrm>
            <a:off x="4643438" y="1412875"/>
            <a:ext cx="3960812" cy="368300"/>
          </a:xfrm>
          <a:prstGeom prst="rect">
            <a:avLst/>
          </a:prstGeom>
          <a:solidFill>
            <a:srgbClr val="FE8637"/>
          </a:solidFill>
          <a:ln w="25560">
            <a:solidFill>
              <a:srgbClr val="BB6126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>
                <a:solidFill>
                  <a:srgbClr val="FFFFFF"/>
                </a:solidFill>
                <a:latin typeface="Corbel" pitchFamily="32" charset="0"/>
              </a:rPr>
              <a:t>Défaut B : 26 unités</a:t>
            </a:r>
          </a:p>
        </p:txBody>
      </p:sp>
      <p:sp>
        <p:nvSpPr>
          <p:cNvPr id="94213" name="Text Box 4"/>
          <p:cNvSpPr txBox="1">
            <a:spLocks noChangeArrowheads="1"/>
          </p:cNvSpPr>
          <p:nvPr/>
        </p:nvSpPr>
        <p:spPr bwMode="auto">
          <a:xfrm>
            <a:off x="395288" y="981075"/>
            <a:ext cx="8208962" cy="336550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>
                <a:solidFill>
                  <a:srgbClr val="000000"/>
                </a:solidFill>
                <a:latin typeface="Corbel" pitchFamily="32" charset="0"/>
              </a:rPr>
              <a:t>POSTULAT : on considérera que la ligne de trésorerie de l’EPIC est de 10 unités.</a:t>
            </a:r>
          </a:p>
        </p:txBody>
      </p:sp>
      <p:sp>
        <p:nvSpPr>
          <p:cNvPr id="94214" name="Text Box 5"/>
          <p:cNvSpPr txBox="1">
            <a:spLocks noChangeArrowheads="1"/>
          </p:cNvSpPr>
          <p:nvPr/>
        </p:nvSpPr>
        <p:spPr bwMode="auto">
          <a:xfrm>
            <a:off x="395288" y="1844675"/>
            <a:ext cx="3960812" cy="520700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Le créancier constate un risque de défaut. Il actionne la garantie à première demande de l’EPIC.</a:t>
            </a:r>
          </a:p>
        </p:txBody>
      </p:sp>
      <p:sp>
        <p:nvSpPr>
          <p:cNvPr id="94215" name="Text Box 6"/>
          <p:cNvSpPr txBox="1">
            <a:spLocks noChangeArrowheads="1"/>
          </p:cNvSpPr>
          <p:nvPr/>
        </p:nvSpPr>
        <p:spPr bwMode="auto">
          <a:xfrm>
            <a:off x="395288" y="2420938"/>
            <a:ext cx="3960812" cy="306387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L’EPIC débloque la somme dans les délais impartis</a:t>
            </a:r>
          </a:p>
        </p:txBody>
      </p:sp>
      <p:sp>
        <p:nvSpPr>
          <p:cNvPr id="62471" name="Text Box 7"/>
          <p:cNvSpPr txBox="1">
            <a:spLocks noChangeArrowheads="1"/>
          </p:cNvSpPr>
          <p:nvPr/>
        </p:nvSpPr>
        <p:spPr bwMode="auto">
          <a:xfrm>
            <a:off x="395288" y="2781300"/>
            <a:ext cx="3960812" cy="306388"/>
          </a:xfrm>
          <a:prstGeom prst="rect">
            <a:avLst/>
          </a:prstGeom>
          <a:solidFill>
            <a:srgbClr val="92D050"/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17819" dir="2700000" algn="ctr" rotWithShape="0">
              <a:srgbClr val="000000">
                <a:alpha val="40033"/>
              </a:srgbClr>
            </a:outerShdw>
          </a:effectLst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1400" b="1">
                <a:solidFill>
                  <a:srgbClr val="FFFFFF"/>
                </a:solidFill>
                <a:latin typeface="Corbel" pitchFamily="32" charset="0"/>
              </a:rPr>
              <a:t>Le défaut de paiement est évité</a:t>
            </a:r>
          </a:p>
        </p:txBody>
      </p:sp>
      <p:sp>
        <p:nvSpPr>
          <p:cNvPr id="94217" name="Text Box 8"/>
          <p:cNvSpPr txBox="1">
            <a:spLocks noChangeArrowheads="1"/>
          </p:cNvSpPr>
          <p:nvPr/>
        </p:nvSpPr>
        <p:spPr bwMode="auto">
          <a:xfrm>
            <a:off x="4643438" y="5876925"/>
            <a:ext cx="3960812" cy="520700"/>
          </a:xfrm>
          <a:prstGeom prst="rect">
            <a:avLst/>
          </a:prstGeom>
          <a:noFill/>
          <a:ln w="9360">
            <a:solidFill>
              <a:srgbClr val="92D05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1">
                <a:solidFill>
                  <a:srgbClr val="92D050"/>
                </a:solidFill>
                <a:latin typeface="Corbel" pitchFamily="32" charset="0"/>
              </a:rPr>
              <a:t>Il revient à la collectivité défaillante de rembourser les collectivités débitrices.</a:t>
            </a:r>
          </a:p>
        </p:txBody>
      </p:sp>
      <p:sp>
        <p:nvSpPr>
          <p:cNvPr id="94218" name="Text Box 9"/>
          <p:cNvSpPr txBox="1">
            <a:spLocks noChangeArrowheads="1"/>
          </p:cNvSpPr>
          <p:nvPr/>
        </p:nvSpPr>
        <p:spPr bwMode="auto">
          <a:xfrm>
            <a:off x="395288" y="4005263"/>
            <a:ext cx="3960812" cy="306387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L’EPIC se retourne vers la SA </a:t>
            </a:r>
          </a:p>
        </p:txBody>
      </p:sp>
      <p:sp>
        <p:nvSpPr>
          <p:cNvPr id="94219" name="Text Box 10"/>
          <p:cNvSpPr txBox="1">
            <a:spLocks noChangeArrowheads="1"/>
          </p:cNvSpPr>
          <p:nvPr/>
        </p:nvSpPr>
        <p:spPr bwMode="auto">
          <a:xfrm>
            <a:off x="4643438" y="1844675"/>
            <a:ext cx="3960812" cy="520700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Le créancier constate un risque de défaut. Il actionne la garantie à première demande de l’EPIC.</a:t>
            </a:r>
          </a:p>
        </p:txBody>
      </p:sp>
      <p:sp>
        <p:nvSpPr>
          <p:cNvPr id="62475" name="Text Box 11"/>
          <p:cNvSpPr txBox="1">
            <a:spLocks noChangeArrowheads="1"/>
          </p:cNvSpPr>
          <p:nvPr/>
        </p:nvSpPr>
        <p:spPr bwMode="auto">
          <a:xfrm>
            <a:off x="4643438" y="2781300"/>
            <a:ext cx="3960812" cy="733425"/>
          </a:xfrm>
          <a:prstGeom prst="rect">
            <a:avLst/>
          </a:prstGeom>
          <a:noFill/>
          <a:ln w="9360">
            <a:solidFill>
              <a:srgbClr val="FF0000"/>
            </a:solidFill>
            <a:miter lim="800000"/>
            <a:headEnd/>
            <a:tailEnd/>
          </a:ln>
          <a:effectLst>
            <a:outerShdw dist="17819" dir="2700000" algn="ctr" rotWithShape="0">
              <a:srgbClr val="000000">
                <a:alpha val="40033"/>
              </a:srgbClr>
            </a:outerShdw>
          </a:effectLst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La somme débloquée par l’EPIC ne couvre pas le défaut de paiement : </a:t>
            </a:r>
            <a:r>
              <a:rPr lang="fr-FR" sz="1400" b="1">
                <a:solidFill>
                  <a:srgbClr val="000000"/>
                </a:solidFill>
                <a:latin typeface="Corbel" pitchFamily="32" charset="0"/>
              </a:rPr>
              <a:t>l</a:t>
            </a:r>
            <a:r>
              <a:rPr lang="fr-FR" sz="1400" b="1">
                <a:solidFill>
                  <a:srgbClr val="FF0000"/>
                </a:solidFill>
                <a:latin typeface="Corbel" pitchFamily="32" charset="0"/>
              </a:rPr>
              <a:t>’Agence reste débitrice de 16 unités.</a:t>
            </a:r>
          </a:p>
        </p:txBody>
      </p:sp>
      <p:sp>
        <p:nvSpPr>
          <p:cNvPr id="94221" name="Text Box 12"/>
          <p:cNvSpPr txBox="1">
            <a:spLocks noChangeArrowheads="1"/>
          </p:cNvSpPr>
          <p:nvPr/>
        </p:nvSpPr>
        <p:spPr bwMode="auto">
          <a:xfrm>
            <a:off x="4643438" y="2420938"/>
            <a:ext cx="3960812" cy="306387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L’EPIC débloque la somme dans les délais impartis</a:t>
            </a:r>
          </a:p>
        </p:txBody>
      </p:sp>
      <p:sp>
        <p:nvSpPr>
          <p:cNvPr id="94222" name="Text Box 13"/>
          <p:cNvSpPr txBox="1">
            <a:spLocks noChangeArrowheads="1"/>
          </p:cNvSpPr>
          <p:nvPr/>
        </p:nvSpPr>
        <p:spPr bwMode="auto">
          <a:xfrm>
            <a:off x="4643438" y="3573463"/>
            <a:ext cx="3960812" cy="1158875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Le créancier actionne la garantie à seconde demande : il se retourne  vers les collectivités membres de l'EPIC.  Il en saisit le nombre nécessaire pour combler le défaut , suivant leur participation au bilan de l’agence. </a:t>
            </a:r>
          </a:p>
        </p:txBody>
      </p:sp>
      <p:sp>
        <p:nvSpPr>
          <p:cNvPr id="94223" name="Text Box 14"/>
          <p:cNvSpPr txBox="1">
            <a:spLocks noChangeArrowheads="1"/>
          </p:cNvSpPr>
          <p:nvPr/>
        </p:nvSpPr>
        <p:spPr bwMode="auto">
          <a:xfrm>
            <a:off x="4643438" y="4797425"/>
            <a:ext cx="1223962" cy="520700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CT A : 8 unités</a:t>
            </a:r>
          </a:p>
        </p:txBody>
      </p:sp>
      <p:sp>
        <p:nvSpPr>
          <p:cNvPr id="94224" name="Text Box 15"/>
          <p:cNvSpPr txBox="1">
            <a:spLocks noChangeArrowheads="1"/>
          </p:cNvSpPr>
          <p:nvPr/>
        </p:nvSpPr>
        <p:spPr bwMode="auto">
          <a:xfrm>
            <a:off x="5940425" y="4797425"/>
            <a:ext cx="1295400" cy="306388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CT B : 4 unités</a:t>
            </a:r>
          </a:p>
        </p:txBody>
      </p:sp>
      <p:sp>
        <p:nvSpPr>
          <p:cNvPr id="94225" name="Text Box 16"/>
          <p:cNvSpPr txBox="1">
            <a:spLocks noChangeArrowheads="1"/>
          </p:cNvSpPr>
          <p:nvPr/>
        </p:nvSpPr>
        <p:spPr bwMode="auto">
          <a:xfrm>
            <a:off x="7308850" y="4797425"/>
            <a:ext cx="1295400" cy="306388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CT C : 4 unités</a:t>
            </a:r>
          </a:p>
        </p:txBody>
      </p:sp>
      <p:sp>
        <p:nvSpPr>
          <p:cNvPr id="94226" name="Text Box 17"/>
          <p:cNvSpPr txBox="1">
            <a:spLocks noChangeArrowheads="1"/>
          </p:cNvSpPr>
          <p:nvPr/>
        </p:nvSpPr>
        <p:spPr bwMode="auto">
          <a:xfrm>
            <a:off x="4356100" y="4797425"/>
            <a:ext cx="360363" cy="276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1" i="1">
                <a:solidFill>
                  <a:srgbClr val="000000"/>
                </a:solidFill>
                <a:latin typeface="Corbel" pitchFamily="32" charset="0"/>
              </a:rPr>
              <a:t>Ex</a:t>
            </a:r>
          </a:p>
        </p:txBody>
      </p:sp>
      <p:sp>
        <p:nvSpPr>
          <p:cNvPr id="62482" name="Text Box 18"/>
          <p:cNvSpPr txBox="1">
            <a:spLocks noChangeArrowheads="1"/>
          </p:cNvSpPr>
          <p:nvPr/>
        </p:nvSpPr>
        <p:spPr bwMode="auto">
          <a:xfrm>
            <a:off x="4643438" y="5157788"/>
            <a:ext cx="3960812" cy="306387"/>
          </a:xfrm>
          <a:prstGeom prst="rect">
            <a:avLst/>
          </a:prstGeom>
          <a:solidFill>
            <a:srgbClr val="92D050"/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17819" dir="2700000" algn="ctr" rotWithShape="0">
              <a:srgbClr val="000000">
                <a:alpha val="40033"/>
              </a:srgbClr>
            </a:outerShdw>
          </a:effectLst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1400" b="1">
                <a:solidFill>
                  <a:srgbClr val="FFFFFF"/>
                </a:solidFill>
                <a:latin typeface="Corbel" pitchFamily="32" charset="0"/>
              </a:rPr>
              <a:t>8+4+4 = 16 Le défaut de paiement est évité</a:t>
            </a:r>
          </a:p>
        </p:txBody>
      </p:sp>
      <p:sp>
        <p:nvSpPr>
          <p:cNvPr id="94228" name="Text Box 19"/>
          <p:cNvSpPr txBox="1">
            <a:spLocks noChangeArrowheads="1"/>
          </p:cNvSpPr>
          <p:nvPr/>
        </p:nvSpPr>
        <p:spPr bwMode="auto">
          <a:xfrm>
            <a:off x="395288" y="4365625"/>
            <a:ext cx="3960812" cy="520700"/>
          </a:xfrm>
          <a:prstGeom prst="rect">
            <a:avLst/>
          </a:prstGeom>
          <a:noFill/>
          <a:ln w="9360">
            <a:solidFill>
              <a:srgbClr val="92D05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1">
                <a:solidFill>
                  <a:srgbClr val="92D050"/>
                </a:solidFill>
                <a:latin typeface="Corbel" pitchFamily="32" charset="0"/>
              </a:rPr>
              <a:t>Il revient à la collectivité défaillante de renflouer tout ou partie de la ligne de trésorerie mobilisée.</a:t>
            </a:r>
          </a:p>
        </p:txBody>
      </p:sp>
      <p:sp>
        <p:nvSpPr>
          <p:cNvPr id="94229" name="Text Box 20"/>
          <p:cNvSpPr txBox="1">
            <a:spLocks noChangeArrowheads="1"/>
          </p:cNvSpPr>
          <p:nvPr/>
        </p:nvSpPr>
        <p:spPr bwMode="auto">
          <a:xfrm>
            <a:off x="250825" y="5661025"/>
            <a:ext cx="4140200" cy="733425"/>
          </a:xfrm>
          <a:prstGeom prst="rect">
            <a:avLst/>
          </a:prstGeom>
          <a:solidFill>
            <a:srgbClr val="FFFFFF"/>
          </a:solidFill>
          <a:ln w="25560">
            <a:solidFill>
              <a:srgbClr val="FE8637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just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1">
                <a:solidFill>
                  <a:srgbClr val="000000"/>
                </a:solidFill>
                <a:latin typeface="Corbel" pitchFamily="32" charset="0"/>
              </a:rPr>
              <a:t>DÉFAUT DE PAIEMENT : DE QUOI PARLE-T-ON ? </a:t>
            </a:r>
          </a:p>
          <a:p>
            <a:pPr algn="just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1. </a:t>
            </a:r>
            <a:r>
              <a:rPr lang="fr-FR" sz="1400">
                <a:solidFill>
                  <a:srgbClr val="92D050"/>
                </a:solidFill>
                <a:latin typeface="Corbel" pitchFamily="32" charset="0"/>
              </a:rPr>
              <a:t>Défaut administratif, 99,98 % des cas</a:t>
            </a:r>
          </a:p>
          <a:p>
            <a:pPr algn="just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2. </a:t>
            </a:r>
            <a:r>
              <a:rPr lang="fr-FR" sz="1400">
                <a:solidFill>
                  <a:srgbClr val="FF0000"/>
                </a:solidFill>
                <a:latin typeface="Corbel" pitchFamily="32" charset="0"/>
              </a:rPr>
              <a:t>Défaut structurel, 0,02 % des cas</a:t>
            </a:r>
          </a:p>
        </p:txBody>
      </p:sp>
      <p:sp>
        <p:nvSpPr>
          <p:cNvPr id="94230" name="AutoShape 21"/>
          <p:cNvSpPr>
            <a:spLocks noChangeArrowheads="1"/>
          </p:cNvSpPr>
          <p:nvPr/>
        </p:nvSpPr>
        <p:spPr bwMode="auto">
          <a:xfrm>
            <a:off x="2268538" y="3213100"/>
            <a:ext cx="142875" cy="720725"/>
          </a:xfrm>
          <a:prstGeom prst="downArrow">
            <a:avLst>
              <a:gd name="adj1" fmla="val 50000"/>
              <a:gd name="adj2" fmla="val 50001"/>
            </a:avLst>
          </a:prstGeom>
          <a:solidFill>
            <a:srgbClr val="7598D9"/>
          </a:solidFill>
          <a:ln w="25560">
            <a:solidFill>
              <a:srgbClr val="546E9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94231" name="Text Box 22"/>
          <p:cNvSpPr txBox="1">
            <a:spLocks noChangeArrowheads="1"/>
          </p:cNvSpPr>
          <p:nvPr/>
        </p:nvSpPr>
        <p:spPr bwMode="auto">
          <a:xfrm>
            <a:off x="684213" y="3429000"/>
            <a:ext cx="1511300" cy="276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1" i="1">
                <a:solidFill>
                  <a:srgbClr val="000000"/>
                </a:solidFill>
                <a:latin typeface="Corbel" pitchFamily="32" charset="0"/>
              </a:rPr>
              <a:t>Action récursoire</a:t>
            </a:r>
          </a:p>
        </p:txBody>
      </p:sp>
      <p:sp>
        <p:nvSpPr>
          <p:cNvPr id="94232" name="AutoShape 23"/>
          <p:cNvSpPr>
            <a:spLocks noChangeArrowheads="1"/>
          </p:cNvSpPr>
          <p:nvPr/>
        </p:nvSpPr>
        <p:spPr bwMode="auto">
          <a:xfrm>
            <a:off x="6588125" y="5589588"/>
            <a:ext cx="71438" cy="215900"/>
          </a:xfrm>
          <a:prstGeom prst="downArrow">
            <a:avLst>
              <a:gd name="adj1" fmla="val 50000"/>
              <a:gd name="adj2" fmla="val 50006"/>
            </a:avLst>
          </a:prstGeom>
          <a:solidFill>
            <a:srgbClr val="7598D9"/>
          </a:solidFill>
          <a:ln w="25560">
            <a:solidFill>
              <a:srgbClr val="546E9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94233" name="Text Box 24"/>
          <p:cNvSpPr txBox="1">
            <a:spLocks noChangeArrowheads="1"/>
          </p:cNvSpPr>
          <p:nvPr/>
        </p:nvSpPr>
        <p:spPr bwMode="auto">
          <a:xfrm>
            <a:off x="5003800" y="5516563"/>
            <a:ext cx="1512888" cy="276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1" i="1">
                <a:solidFill>
                  <a:srgbClr val="000000"/>
                </a:solidFill>
                <a:latin typeface="Corbel" pitchFamily="32" charset="0"/>
              </a:rPr>
              <a:t>Action récursoire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ext Box 1"/>
          <p:cNvSpPr txBox="1">
            <a:spLocks noChangeArrowheads="1"/>
          </p:cNvSpPr>
          <p:nvPr/>
        </p:nvSpPr>
        <p:spPr bwMode="auto">
          <a:xfrm>
            <a:off x="914400" y="692150"/>
            <a:ext cx="7772400" cy="5327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marL="273050" indent="-271463" algn="ctr">
              <a:spcBef>
                <a:spcPts val="600"/>
              </a:spcBef>
              <a:buClrTx/>
              <a:buSzPct val="7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fr-FR" sz="3600">
                <a:solidFill>
                  <a:srgbClr val="000000"/>
                </a:solidFill>
                <a:latin typeface="Corbel" pitchFamily="32" charset="0"/>
              </a:rPr>
              <a:t>5. Les grands principes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1"/>
          <p:cNvSpPr>
            <a:spLocks noChangeArrowheads="1"/>
          </p:cNvSpPr>
          <p:nvPr/>
        </p:nvSpPr>
        <p:spPr bwMode="auto">
          <a:xfrm>
            <a:off x="755650" y="4076700"/>
            <a:ext cx="1655763" cy="215900"/>
          </a:xfrm>
          <a:prstGeom prst="rect">
            <a:avLst/>
          </a:prstGeom>
          <a:solidFill>
            <a:srgbClr val="FE8637"/>
          </a:solidFill>
          <a:ln w="25560">
            <a:solidFill>
              <a:srgbClr val="BB6126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>
                <a:solidFill>
                  <a:srgbClr val="FFFFFF"/>
                </a:solidFill>
                <a:latin typeface="Corbel" pitchFamily="32" charset="0"/>
              </a:rPr>
              <a:t>3 ans</a:t>
            </a:r>
          </a:p>
        </p:txBody>
      </p:sp>
      <p:sp>
        <p:nvSpPr>
          <p:cNvPr id="96259" name="Rectangle 2"/>
          <p:cNvSpPr>
            <a:spLocks noChangeArrowheads="1"/>
          </p:cNvSpPr>
          <p:nvPr/>
        </p:nvSpPr>
        <p:spPr bwMode="auto">
          <a:xfrm>
            <a:off x="755650" y="4437063"/>
            <a:ext cx="1655763" cy="215900"/>
          </a:xfrm>
          <a:prstGeom prst="rect">
            <a:avLst/>
          </a:prstGeom>
          <a:solidFill>
            <a:srgbClr val="FE8637"/>
          </a:solidFill>
          <a:ln w="25560">
            <a:solidFill>
              <a:srgbClr val="BB6126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>
                <a:solidFill>
                  <a:srgbClr val="FFFFFF"/>
                </a:solidFill>
                <a:latin typeface="Corbel" pitchFamily="32" charset="0"/>
              </a:rPr>
              <a:t>5 ans</a:t>
            </a:r>
          </a:p>
        </p:txBody>
      </p:sp>
      <p:sp>
        <p:nvSpPr>
          <p:cNvPr id="96260" name="Rectangle 3"/>
          <p:cNvSpPr>
            <a:spLocks noChangeArrowheads="1"/>
          </p:cNvSpPr>
          <p:nvPr/>
        </p:nvSpPr>
        <p:spPr bwMode="auto">
          <a:xfrm>
            <a:off x="755650" y="4797425"/>
            <a:ext cx="1655763" cy="215900"/>
          </a:xfrm>
          <a:prstGeom prst="rect">
            <a:avLst/>
          </a:prstGeom>
          <a:solidFill>
            <a:srgbClr val="FE8637"/>
          </a:solidFill>
          <a:ln w="25560">
            <a:solidFill>
              <a:srgbClr val="BB6126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>
                <a:solidFill>
                  <a:srgbClr val="FFFFFF"/>
                </a:solidFill>
                <a:latin typeface="Corbel" pitchFamily="32" charset="0"/>
              </a:rPr>
              <a:t>10 ans</a:t>
            </a:r>
          </a:p>
        </p:txBody>
      </p:sp>
      <p:sp>
        <p:nvSpPr>
          <p:cNvPr id="96261" name="AutoShape 4"/>
          <p:cNvSpPr>
            <a:spLocks/>
          </p:cNvSpPr>
          <p:nvPr/>
        </p:nvSpPr>
        <p:spPr bwMode="auto">
          <a:xfrm>
            <a:off x="2484438" y="4076700"/>
            <a:ext cx="71437" cy="936625"/>
          </a:xfrm>
          <a:prstGeom prst="rightBracket">
            <a:avLst>
              <a:gd name="adj" fmla="val 8316"/>
            </a:avLst>
          </a:prstGeom>
          <a:noFill/>
          <a:ln w="12600">
            <a:solidFill>
              <a:srgbClr val="FF690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96262" name="Text Box 5"/>
          <p:cNvSpPr txBox="1">
            <a:spLocks noChangeArrowheads="1"/>
          </p:cNvSpPr>
          <p:nvPr/>
        </p:nvSpPr>
        <p:spPr bwMode="auto">
          <a:xfrm>
            <a:off x="2700338" y="4365625"/>
            <a:ext cx="1366837" cy="306388"/>
          </a:xfrm>
          <a:prstGeom prst="rect">
            <a:avLst/>
          </a:prstGeom>
          <a:noFill/>
          <a:ln w="9360">
            <a:solidFill>
              <a:srgbClr val="000000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7,5 ans</a:t>
            </a:r>
          </a:p>
        </p:txBody>
      </p:sp>
      <p:sp>
        <p:nvSpPr>
          <p:cNvPr id="96263" name="Text Box 6"/>
          <p:cNvSpPr txBox="1">
            <a:spLocks noChangeArrowheads="1"/>
          </p:cNvSpPr>
          <p:nvPr/>
        </p:nvSpPr>
        <p:spPr bwMode="auto">
          <a:xfrm>
            <a:off x="755650" y="1052513"/>
            <a:ext cx="7848600" cy="733425"/>
          </a:xfrm>
          <a:prstGeom prst="rect">
            <a:avLst/>
          </a:prstGeom>
          <a:solidFill>
            <a:srgbClr val="FFFFFF"/>
          </a:solidFill>
          <a:ln w="25560">
            <a:solidFill>
              <a:srgbClr val="FE8637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just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1" u="sng">
                <a:solidFill>
                  <a:srgbClr val="000000"/>
                </a:solidFill>
                <a:latin typeface="Corbel" pitchFamily="32" charset="0"/>
              </a:rPr>
              <a:t>L’objet économique</a:t>
            </a:r>
            <a:r>
              <a:rPr lang="fr-FR" sz="1400" b="1">
                <a:solidFill>
                  <a:srgbClr val="000000"/>
                </a:solidFill>
                <a:latin typeface="Corbel" pitchFamily="32" charset="0"/>
              </a:rPr>
              <a:t> </a:t>
            </a: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: emprunt sur les marchés obligataires (long terme) ou monétaires (court terme) :</a:t>
            </a:r>
          </a:p>
          <a:p>
            <a:pPr marL="457200" lvl="1" indent="0" algn="just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1. Financement sur les marchés</a:t>
            </a:r>
          </a:p>
          <a:p>
            <a:pPr marL="457200" lvl="1" indent="0" algn="just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2. Octroi de crédit aux collectivités</a:t>
            </a:r>
          </a:p>
        </p:txBody>
      </p:sp>
      <p:sp>
        <p:nvSpPr>
          <p:cNvPr id="96264" name="Text Box 7"/>
          <p:cNvSpPr txBox="1">
            <a:spLocks noChangeArrowheads="1"/>
          </p:cNvSpPr>
          <p:nvPr/>
        </p:nvSpPr>
        <p:spPr bwMode="auto">
          <a:xfrm>
            <a:off x="6011863" y="3500438"/>
            <a:ext cx="1728787" cy="520700"/>
          </a:xfrm>
          <a:prstGeom prst="rect">
            <a:avLst/>
          </a:prstGeom>
          <a:noFill/>
          <a:ln w="9360">
            <a:solidFill>
              <a:srgbClr val="000000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1">
                <a:solidFill>
                  <a:srgbClr val="000000"/>
                </a:solidFill>
                <a:latin typeface="Corbel" pitchFamily="32" charset="0"/>
              </a:rPr>
              <a:t>Court terme : </a:t>
            </a: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marché monétaire</a:t>
            </a:r>
          </a:p>
        </p:txBody>
      </p:sp>
      <p:sp>
        <p:nvSpPr>
          <p:cNvPr id="96265" name="Text Box 8"/>
          <p:cNvSpPr txBox="1">
            <a:spLocks noChangeArrowheads="1"/>
          </p:cNvSpPr>
          <p:nvPr/>
        </p:nvSpPr>
        <p:spPr bwMode="auto">
          <a:xfrm>
            <a:off x="1619250" y="3500438"/>
            <a:ext cx="1728788" cy="520700"/>
          </a:xfrm>
          <a:prstGeom prst="rect">
            <a:avLst/>
          </a:prstGeom>
          <a:noFill/>
          <a:ln w="9360">
            <a:solidFill>
              <a:srgbClr val="000000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1">
                <a:solidFill>
                  <a:srgbClr val="000000"/>
                </a:solidFill>
                <a:latin typeface="Corbel" pitchFamily="32" charset="0"/>
              </a:rPr>
              <a:t>Long terme  : </a:t>
            </a: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marché obligataire</a:t>
            </a:r>
          </a:p>
        </p:txBody>
      </p:sp>
      <p:sp>
        <p:nvSpPr>
          <p:cNvPr id="96266" name="Rectangle 9"/>
          <p:cNvSpPr>
            <a:spLocks noChangeArrowheads="1"/>
          </p:cNvSpPr>
          <p:nvPr/>
        </p:nvSpPr>
        <p:spPr bwMode="auto">
          <a:xfrm>
            <a:off x="6875463" y="4076700"/>
            <a:ext cx="1657350" cy="215900"/>
          </a:xfrm>
          <a:prstGeom prst="rect">
            <a:avLst/>
          </a:prstGeom>
          <a:solidFill>
            <a:srgbClr val="FE8637"/>
          </a:solidFill>
          <a:ln w="25560">
            <a:solidFill>
              <a:srgbClr val="BB6126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>
                <a:solidFill>
                  <a:srgbClr val="FFFFFF"/>
                </a:solidFill>
                <a:latin typeface="Corbel" pitchFamily="32" charset="0"/>
              </a:rPr>
              <a:t>3 mois</a:t>
            </a:r>
          </a:p>
        </p:txBody>
      </p:sp>
      <p:graphicFrame>
        <p:nvGraphicFramePr>
          <p:cNvPr id="64522" name="Group 10"/>
          <p:cNvGraphicFramePr>
            <a:graphicFrameLocks noGrp="1"/>
          </p:cNvGraphicFramePr>
          <p:nvPr/>
        </p:nvGraphicFramePr>
        <p:xfrm>
          <a:off x="755650" y="5589588"/>
          <a:ext cx="7778750" cy="933450"/>
        </p:xfrm>
        <a:graphic>
          <a:graphicData uri="http://schemas.openxmlformats.org/drawingml/2006/table">
            <a:tbl>
              <a:tblPr/>
              <a:tblGrid>
                <a:gridCol w="2592388"/>
                <a:gridCol w="2593975"/>
                <a:gridCol w="2592387"/>
              </a:tblGrid>
              <a:tr h="306388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rbel" pitchFamily="32" charset="0"/>
                          <a:ea typeface="Microsoft YaHei" charset="-122"/>
                        </a:rPr>
                        <a:t>Marges </a:t>
                      </a:r>
                    </a:p>
                  </a:txBody>
                  <a:tcPr marT="4680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863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rbel" pitchFamily="32" charset="0"/>
                          <a:ea typeface="Microsoft YaHei" charset="-122"/>
                        </a:rPr>
                        <a:t>Long terme</a:t>
                      </a:r>
                    </a:p>
                  </a:txBody>
                  <a:tcPr marT="4680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863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rbel" pitchFamily="32" charset="0"/>
                          <a:ea typeface="Microsoft YaHei" charset="-122"/>
                        </a:rPr>
                        <a:t>Court Terme</a:t>
                      </a:r>
                    </a:p>
                  </a:txBody>
                  <a:tcPr marT="4680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8637"/>
                    </a:solidFill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2" charset="0"/>
                          <a:ea typeface="Microsoft YaHei" charset="-122"/>
                        </a:rPr>
                        <a:t>AA+</a:t>
                      </a:r>
                    </a:p>
                  </a:txBody>
                  <a:tcPr marT="4680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2" charset="0"/>
                          <a:ea typeface="Microsoft YaHei" charset="-122"/>
                        </a:rPr>
                        <a:t>30,1 bp</a:t>
                      </a:r>
                    </a:p>
                  </a:txBody>
                  <a:tcPr marT="4680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2" charset="0"/>
                          <a:ea typeface="Microsoft YaHei" charset="-122"/>
                        </a:rPr>
                        <a:t>6,17 bp</a:t>
                      </a:r>
                    </a:p>
                  </a:txBody>
                  <a:tcPr marT="4680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CE"/>
                    </a:solidFill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2" charset="0"/>
                          <a:ea typeface="Microsoft YaHei" charset="-122"/>
                        </a:rPr>
                        <a:t>AAA</a:t>
                      </a:r>
                    </a:p>
                  </a:txBody>
                  <a:tcPr marT="4680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D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2" charset="0"/>
                          <a:ea typeface="Microsoft YaHei" charset="-122"/>
                        </a:rPr>
                        <a:t>10,7 bp</a:t>
                      </a:r>
                    </a:p>
                  </a:txBody>
                  <a:tcPr marT="4680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D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2" charset="0"/>
                          <a:ea typeface="Microsoft YaHei" charset="-122"/>
                        </a:rPr>
                        <a:t>6,17 bp</a:t>
                      </a:r>
                    </a:p>
                  </a:txBody>
                  <a:tcPr marT="4680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DE8"/>
                    </a:solidFill>
                  </a:tcPr>
                </a:tc>
              </a:tr>
            </a:tbl>
          </a:graphicData>
        </a:graphic>
      </p:graphicFrame>
      <p:sp>
        <p:nvSpPr>
          <p:cNvPr id="96285" name="Text Box 44"/>
          <p:cNvSpPr txBox="1">
            <a:spLocks noChangeArrowheads="1"/>
          </p:cNvSpPr>
          <p:nvPr/>
        </p:nvSpPr>
        <p:spPr bwMode="auto">
          <a:xfrm>
            <a:off x="755650" y="2060575"/>
            <a:ext cx="7848600" cy="1171575"/>
          </a:xfrm>
          <a:prstGeom prst="rect">
            <a:avLst/>
          </a:prstGeom>
          <a:solidFill>
            <a:srgbClr val="FFFFFF"/>
          </a:solidFill>
          <a:ln w="25560">
            <a:solidFill>
              <a:srgbClr val="F5CD2D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just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1" u="sng">
                <a:solidFill>
                  <a:srgbClr val="000000"/>
                </a:solidFill>
                <a:latin typeface="Corbel" pitchFamily="32" charset="0"/>
              </a:rPr>
              <a:t>Quelques principes : </a:t>
            </a:r>
          </a:p>
          <a:p>
            <a:pPr algn="just">
              <a:buFont typeface="Times New Roman" pitchFamily="16" charset="0"/>
              <a:buAutoNum type="arabicPeriod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1" u="sng">
                <a:solidFill>
                  <a:srgbClr val="000000"/>
                </a:solidFill>
                <a:latin typeface="Corbel" pitchFamily="32" charset="0"/>
              </a:rPr>
              <a:t>Des produits simples et standards </a:t>
            </a:r>
          </a:p>
          <a:p>
            <a:pPr algn="just">
              <a:buFont typeface="Times New Roman" pitchFamily="16" charset="0"/>
              <a:buAutoNum type="arabicPeriod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1" u="sng">
                <a:solidFill>
                  <a:srgbClr val="000000"/>
                </a:solidFill>
                <a:latin typeface="Corbel" pitchFamily="32" charset="0"/>
              </a:rPr>
              <a:t>Pas de distorsion de maturité</a:t>
            </a:r>
          </a:p>
          <a:p>
            <a:pPr algn="just">
              <a:buFont typeface="Times New Roman" pitchFamily="16" charset="0"/>
              <a:buAutoNum type="arabicPeriod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1" u="sng">
                <a:solidFill>
                  <a:srgbClr val="000000"/>
                </a:solidFill>
                <a:latin typeface="Corbel" pitchFamily="32" charset="0"/>
              </a:rPr>
              <a:t>Recours à des outils usuels et faciles à mettre en place :</a:t>
            </a:r>
            <a:r>
              <a:rPr lang="fr-FR" sz="1400" b="1">
                <a:solidFill>
                  <a:srgbClr val="000000"/>
                </a:solidFill>
                <a:latin typeface="Corbel" pitchFamily="32" charset="0"/>
              </a:rPr>
              <a:t> </a:t>
            </a: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programmes EMTN, émissions benchmark, placements privés, éventuellement programmes de billets de trésorerie.</a:t>
            </a:r>
          </a:p>
        </p:txBody>
      </p:sp>
      <p:sp>
        <p:nvSpPr>
          <p:cNvPr id="96286" name="Text Box 45"/>
          <p:cNvSpPr txBox="1">
            <a:spLocks noChangeArrowheads="1"/>
          </p:cNvSpPr>
          <p:nvPr/>
        </p:nvSpPr>
        <p:spPr bwMode="auto">
          <a:xfrm>
            <a:off x="755650" y="255588"/>
            <a:ext cx="7772400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200">
                <a:solidFill>
                  <a:srgbClr val="575F6D"/>
                </a:solidFill>
                <a:latin typeface="Century Schoolbook" pitchFamily="16" charset="0"/>
              </a:rPr>
              <a:t>LES GRANDS PRINCIPES (1/2)</a:t>
            </a:r>
          </a:p>
        </p:txBody>
      </p:sp>
      <p:sp>
        <p:nvSpPr>
          <p:cNvPr id="96287" name="Text Box 46"/>
          <p:cNvSpPr txBox="1">
            <a:spLocks noChangeArrowheads="1"/>
          </p:cNvSpPr>
          <p:nvPr/>
        </p:nvSpPr>
        <p:spPr bwMode="auto">
          <a:xfrm>
            <a:off x="5003800" y="4437063"/>
            <a:ext cx="3529013" cy="733425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just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1">
                <a:solidFill>
                  <a:srgbClr val="000000"/>
                </a:solidFill>
                <a:latin typeface="Corbel" pitchFamily="32" charset="0"/>
              </a:rPr>
              <a:t>NB</a:t>
            </a:r>
            <a:r>
              <a:rPr lang="fr-FR" sz="1400">
                <a:solidFill>
                  <a:srgbClr val="000000"/>
                </a:solidFill>
                <a:latin typeface="Corbel" pitchFamily="32" charset="0"/>
              </a:rPr>
              <a:t> : ces opérations seront neutres pour le bilan de l’Agence. Il s’agit de ne pas perdre de client en ne proposant que du long terme.</a:t>
            </a:r>
          </a:p>
        </p:txBody>
      </p:sp>
      <p:sp>
        <p:nvSpPr>
          <p:cNvPr id="64559" name="Line 47"/>
          <p:cNvSpPr>
            <a:spLocks noChangeShapeType="1"/>
          </p:cNvSpPr>
          <p:nvPr/>
        </p:nvSpPr>
        <p:spPr bwMode="auto">
          <a:xfrm>
            <a:off x="4500563" y="3573463"/>
            <a:ext cx="1587" cy="1511300"/>
          </a:xfrm>
          <a:prstGeom prst="line">
            <a:avLst/>
          </a:prstGeom>
          <a:noFill/>
          <a:ln w="25560">
            <a:solidFill>
              <a:srgbClr val="FE8637"/>
            </a:solidFill>
            <a:prstDash val="dash"/>
            <a:miter lim="800000"/>
            <a:headEnd/>
            <a:tailEnd/>
          </a:ln>
          <a:effectLst>
            <a:outerShdw dist="24840" dir="5400000" algn="ctr" rotWithShape="0">
              <a:srgbClr val="000000">
                <a:alpha val="40033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6289" name="Text Box 48"/>
          <p:cNvSpPr txBox="1">
            <a:spLocks noChangeArrowheads="1"/>
          </p:cNvSpPr>
          <p:nvPr/>
        </p:nvSpPr>
        <p:spPr bwMode="auto">
          <a:xfrm>
            <a:off x="755650" y="5229225"/>
            <a:ext cx="7777163" cy="276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1">
                <a:solidFill>
                  <a:srgbClr val="000000"/>
                </a:solidFill>
                <a:latin typeface="Corbel" pitchFamily="32" charset="0"/>
              </a:rPr>
              <a:t>COMMISSION DE PLACEMENT FIXE DE 2,3 bp.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ext Box 1"/>
          <p:cNvSpPr txBox="1">
            <a:spLocks noChangeArrowheads="1"/>
          </p:cNvSpPr>
          <p:nvPr/>
        </p:nvSpPr>
        <p:spPr bwMode="auto">
          <a:xfrm>
            <a:off x="539750" y="981075"/>
            <a:ext cx="7993063" cy="4873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ts val="600"/>
              </a:spcBef>
              <a:buClrTx/>
              <a:buSzPct val="70000"/>
              <a:buFontTx/>
              <a:buNone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fr-FR" sz="2000">
                <a:solidFill>
                  <a:srgbClr val="000000"/>
                </a:solidFill>
                <a:latin typeface="Corbel" pitchFamily="32" charset="0"/>
              </a:rPr>
              <a:t>Hypothèses restant à arbitrer :</a:t>
            </a:r>
          </a:p>
          <a:p>
            <a:pPr>
              <a:spcBef>
                <a:spcPts val="600"/>
              </a:spcBef>
              <a:buClrTx/>
              <a:buSzPct val="70000"/>
              <a:buFontTx/>
              <a:buNone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endParaRPr lang="fr-FR" sz="2000">
              <a:solidFill>
                <a:srgbClr val="000000"/>
              </a:solidFill>
              <a:latin typeface="Corbel" pitchFamily="32" charset="0"/>
            </a:endParaRPr>
          </a:p>
          <a:p>
            <a:pPr>
              <a:spcBef>
                <a:spcPts val="600"/>
              </a:spcBef>
              <a:buClr>
                <a:srgbClr val="FE8637"/>
              </a:buClr>
              <a:buSzPct val="70000"/>
              <a:buFont typeface="Wingdings" charset="2"/>
              <a:buChar char="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fr-FR" sz="2000">
                <a:solidFill>
                  <a:srgbClr val="000000"/>
                </a:solidFill>
                <a:latin typeface="Corbel" pitchFamily="32" charset="0"/>
              </a:rPr>
              <a:t>Une marge opérationnelle limitée à 40 bp les 2 premières années, puis réduite progressivement pour atteindre 20 bp en 2028,</a:t>
            </a:r>
            <a:br>
              <a:rPr lang="fr-FR" sz="2000">
                <a:solidFill>
                  <a:srgbClr val="000000"/>
                </a:solidFill>
                <a:latin typeface="Corbel" pitchFamily="32" charset="0"/>
              </a:rPr>
            </a:br>
            <a:endParaRPr lang="fr-FR" sz="2000">
              <a:solidFill>
                <a:srgbClr val="000000"/>
              </a:solidFill>
              <a:latin typeface="Corbel" pitchFamily="32" charset="0"/>
            </a:endParaRPr>
          </a:p>
          <a:p>
            <a:pPr>
              <a:spcBef>
                <a:spcPts val="600"/>
              </a:spcBef>
              <a:buClr>
                <a:srgbClr val="FE8637"/>
              </a:buClr>
              <a:buSzPct val="70000"/>
              <a:buFont typeface="Wingdings" charset="2"/>
              <a:buChar char=""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fr-FR" sz="2000">
                <a:solidFill>
                  <a:srgbClr val="000000"/>
                </a:solidFill>
                <a:latin typeface="Corbel" pitchFamily="32" charset="0"/>
              </a:rPr>
              <a:t>Une différenciation limitée à 16 bp en fonction de la notation interne de la qualité de crédit de la collectivité :</a:t>
            </a:r>
          </a:p>
          <a:p>
            <a:pPr>
              <a:spcBef>
                <a:spcPts val="600"/>
              </a:spcBef>
              <a:buClr>
                <a:srgbClr val="FE8637"/>
              </a:buClr>
              <a:buSzPct val="70000"/>
              <a:buFont typeface="Wingdings" charset="2"/>
              <a:buNone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endParaRPr lang="fr-FR" sz="2000">
              <a:solidFill>
                <a:srgbClr val="000000"/>
              </a:solidFill>
              <a:latin typeface="Corbel" pitchFamily="32" charset="0"/>
            </a:endParaRPr>
          </a:p>
          <a:p>
            <a:pPr>
              <a:spcBef>
                <a:spcPts val="600"/>
              </a:spcBef>
              <a:buClr>
                <a:srgbClr val="FE8637"/>
              </a:buClr>
              <a:buSzPct val="70000"/>
              <a:buFont typeface="Wingdings" charset="2"/>
              <a:buNone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endParaRPr lang="fr-FR" sz="2000">
              <a:solidFill>
                <a:srgbClr val="000000"/>
              </a:solidFill>
              <a:latin typeface="Corbel" pitchFamily="32" charset="0"/>
            </a:endParaRPr>
          </a:p>
          <a:p>
            <a:pPr>
              <a:spcBef>
                <a:spcPts val="600"/>
              </a:spcBef>
              <a:buClr>
                <a:srgbClr val="FE8637"/>
              </a:buClr>
              <a:buSzPct val="70000"/>
              <a:buFont typeface="Wingdings" charset="2"/>
              <a:buNone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endParaRPr lang="fr-FR" sz="2400">
              <a:solidFill>
                <a:srgbClr val="000000"/>
              </a:solidFill>
              <a:latin typeface="Century Schoolbook" pitchFamily="16" charset="0"/>
            </a:endParaRPr>
          </a:p>
          <a:p>
            <a:pPr>
              <a:spcBef>
                <a:spcPts val="600"/>
              </a:spcBef>
              <a:buClr>
                <a:srgbClr val="FE8637"/>
              </a:buClr>
              <a:buSzPct val="70000"/>
              <a:buFont typeface="Wingdings" charset="2"/>
              <a:buNone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endParaRPr lang="fr-FR" sz="2400">
              <a:solidFill>
                <a:srgbClr val="000000"/>
              </a:solidFill>
              <a:latin typeface="Century Schoolbook" pitchFamily="16" charset="0"/>
            </a:endParaRPr>
          </a:p>
        </p:txBody>
      </p:sp>
      <p:sp>
        <p:nvSpPr>
          <p:cNvPr id="97283" name="Text Box 2"/>
          <p:cNvSpPr txBox="1">
            <a:spLocks noChangeArrowheads="1"/>
          </p:cNvSpPr>
          <p:nvPr/>
        </p:nvSpPr>
        <p:spPr bwMode="auto">
          <a:xfrm>
            <a:off x="755650" y="239713"/>
            <a:ext cx="7772400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200">
                <a:solidFill>
                  <a:srgbClr val="575F6D"/>
                </a:solidFill>
                <a:latin typeface="Century Schoolbook" pitchFamily="16" charset="0"/>
              </a:rPr>
              <a:t>LES GRANDS PRINCIPES (2/2)</a:t>
            </a:r>
          </a:p>
        </p:txBody>
      </p:sp>
      <p:graphicFrame>
        <p:nvGraphicFramePr>
          <p:cNvPr id="65539" name="Group 3"/>
          <p:cNvGraphicFramePr>
            <a:graphicFrameLocks noGrp="1"/>
          </p:cNvGraphicFramePr>
          <p:nvPr/>
        </p:nvGraphicFramePr>
        <p:xfrm>
          <a:off x="5411788" y="3429000"/>
          <a:ext cx="2257425" cy="2381250"/>
        </p:xfrm>
        <a:graphic>
          <a:graphicData uri="http://schemas.openxmlformats.org/drawingml/2006/table">
            <a:tbl>
              <a:tblPr/>
              <a:tblGrid>
                <a:gridCol w="1130300"/>
                <a:gridCol w="1127125"/>
              </a:tblGrid>
              <a:tr h="519113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rbel" pitchFamily="32" charset="0"/>
                          <a:ea typeface="Microsoft YaHei" charset="-122"/>
                        </a:rPr>
                        <a:t>Notation</a:t>
                      </a:r>
                    </a:p>
                  </a:txBody>
                  <a:tcPr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863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rbel" pitchFamily="32" charset="0"/>
                          <a:ea typeface="Microsoft YaHei" charset="-122"/>
                        </a:rPr>
                        <a:t>Ecart de marge</a:t>
                      </a:r>
                    </a:p>
                  </a:txBody>
                  <a:tcPr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8637"/>
                    </a:solidFill>
                  </a:tcPr>
                </a:tc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2" charset="0"/>
                          <a:ea typeface="Microsoft YaHei" charset="-122"/>
                        </a:rPr>
                        <a:t>1</a:t>
                      </a:r>
                    </a:p>
                  </a:txBody>
                  <a:tcPr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2" charset="0"/>
                          <a:ea typeface="Microsoft YaHei" charset="-122"/>
                        </a:rPr>
                        <a:t>- 8 bp</a:t>
                      </a:r>
                    </a:p>
                  </a:txBody>
                  <a:tcPr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CE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2" charset="0"/>
                          <a:ea typeface="Microsoft YaHei" charset="-122"/>
                        </a:rPr>
                        <a:t>2</a:t>
                      </a:r>
                    </a:p>
                  </a:txBody>
                  <a:tcPr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D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2" charset="0"/>
                          <a:ea typeface="Microsoft YaHei" charset="-122"/>
                        </a:rPr>
                        <a:t>- 4 bp</a:t>
                      </a:r>
                    </a:p>
                  </a:txBody>
                  <a:tcPr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D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2" charset="0"/>
                          <a:ea typeface="Microsoft YaHei" charset="-122"/>
                        </a:rPr>
                        <a:t>3</a:t>
                      </a:r>
                    </a:p>
                  </a:txBody>
                  <a:tcPr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2" charset="0"/>
                          <a:ea typeface="Microsoft YaHei" charset="-122"/>
                        </a:rPr>
                        <a:t>+ 0 bp</a:t>
                      </a:r>
                    </a:p>
                  </a:txBody>
                  <a:tcPr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CE"/>
                    </a:solidFill>
                  </a:tcPr>
                </a:tc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2" charset="0"/>
                          <a:ea typeface="Microsoft YaHei" charset="-122"/>
                        </a:rPr>
                        <a:t>4</a:t>
                      </a:r>
                    </a:p>
                  </a:txBody>
                  <a:tcPr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D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2" charset="0"/>
                          <a:ea typeface="Microsoft YaHei" charset="-122"/>
                        </a:rPr>
                        <a:t>+ 4 bp</a:t>
                      </a:r>
                    </a:p>
                  </a:txBody>
                  <a:tcPr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D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2" charset="0"/>
                          <a:ea typeface="Microsoft YaHei" charset="-122"/>
                        </a:rPr>
                        <a:t>5</a:t>
                      </a:r>
                    </a:p>
                  </a:txBody>
                  <a:tcPr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2" charset="0"/>
                          <a:ea typeface="Microsoft YaHei" charset="-122"/>
                        </a:rPr>
                        <a:t>+ 8 bp</a:t>
                      </a:r>
                    </a:p>
                  </a:txBody>
                  <a:tcPr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C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ext Box 1"/>
          <p:cNvSpPr txBox="1">
            <a:spLocks noChangeArrowheads="1"/>
          </p:cNvSpPr>
          <p:nvPr/>
        </p:nvSpPr>
        <p:spPr bwMode="auto">
          <a:xfrm>
            <a:off x="539750" y="28575"/>
            <a:ext cx="7467600" cy="13731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800">
                <a:solidFill>
                  <a:srgbClr val="575F6D"/>
                </a:solidFill>
                <a:latin typeface="Century Schoolbook" pitchFamily="16" charset="0"/>
              </a:rPr>
              <a:t>COÛT DE L’EMPRUNT POUR UNE COLLECTIVITÉ TYPE NOTÉE 3 PAR L’AGENCE : SCÉNARIO PESSIMISTE : AA+</a:t>
            </a:r>
          </a:p>
        </p:txBody>
      </p:sp>
      <p:graphicFrame>
        <p:nvGraphicFramePr>
          <p:cNvPr id="66562" name="Group 2"/>
          <p:cNvGraphicFramePr>
            <a:graphicFrameLocks noGrp="1"/>
          </p:cNvGraphicFramePr>
          <p:nvPr/>
        </p:nvGraphicFramePr>
        <p:xfrm>
          <a:off x="6227763" y="1773238"/>
          <a:ext cx="2257425" cy="1268412"/>
        </p:xfrm>
        <a:graphic>
          <a:graphicData uri="http://schemas.openxmlformats.org/drawingml/2006/table">
            <a:tbl>
              <a:tblPr/>
              <a:tblGrid>
                <a:gridCol w="1130300"/>
                <a:gridCol w="1127125"/>
              </a:tblGrid>
              <a:tr h="519113">
                <a:tc gridSpan="2"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rbel" pitchFamily="32" charset="0"/>
                          <a:ea typeface="Microsoft YaHei" charset="-122"/>
                        </a:rPr>
                        <a:t>Coût d’emprunt  pour un euro</a:t>
                      </a:r>
                    </a:p>
                  </a:txBody>
                  <a:tcPr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863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69888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2" charset="0"/>
                          <a:ea typeface="Microsoft YaHei" charset="-122"/>
                        </a:rPr>
                        <a:t>Agence</a:t>
                      </a:r>
                    </a:p>
                  </a:txBody>
                  <a:tcPr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2" charset="0"/>
                          <a:ea typeface="Microsoft YaHei" charset="-122"/>
                        </a:rPr>
                        <a:t>1,3119</a:t>
                      </a:r>
                    </a:p>
                  </a:txBody>
                  <a:tcPr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CE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2" charset="0"/>
                          <a:ea typeface="Microsoft YaHei" charset="-122"/>
                        </a:rPr>
                        <a:t>Banque</a:t>
                      </a:r>
                    </a:p>
                  </a:txBody>
                  <a:tcPr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D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2" charset="0"/>
                          <a:ea typeface="Microsoft YaHei" charset="-122"/>
                        </a:rPr>
                        <a:t>1,3431</a:t>
                      </a:r>
                    </a:p>
                  </a:txBody>
                  <a:tcPr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DE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6582" name="Group 22"/>
          <p:cNvGraphicFramePr>
            <a:graphicFrameLocks noGrp="1"/>
          </p:cNvGraphicFramePr>
          <p:nvPr/>
        </p:nvGraphicFramePr>
        <p:xfrm>
          <a:off x="6227763" y="3141663"/>
          <a:ext cx="2306637" cy="1112837"/>
        </p:xfrm>
        <a:graphic>
          <a:graphicData uri="http://schemas.openxmlformats.org/drawingml/2006/table">
            <a:tbl>
              <a:tblPr/>
              <a:tblGrid>
                <a:gridCol w="1154112"/>
                <a:gridCol w="1152525"/>
              </a:tblGrid>
              <a:tr h="371475">
                <a:tc gridSpan="2"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rbel" pitchFamily="32" charset="0"/>
                          <a:ea typeface="Microsoft YaHei" charset="-122"/>
                        </a:rPr>
                        <a:t>Valeurs actualisées à 4%</a:t>
                      </a:r>
                    </a:p>
                  </a:txBody>
                  <a:tcPr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863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69888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2" charset="0"/>
                          <a:ea typeface="Microsoft YaHei" charset="-122"/>
                        </a:rPr>
                        <a:t>Agence</a:t>
                      </a:r>
                    </a:p>
                  </a:txBody>
                  <a:tcPr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2" charset="0"/>
                          <a:ea typeface="Microsoft YaHei" charset="-122"/>
                        </a:rPr>
                        <a:t>1,0311</a:t>
                      </a:r>
                    </a:p>
                  </a:txBody>
                  <a:tcPr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CE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2" charset="0"/>
                          <a:ea typeface="Microsoft YaHei" charset="-122"/>
                        </a:rPr>
                        <a:t>Banque</a:t>
                      </a:r>
                    </a:p>
                  </a:txBody>
                  <a:tcPr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D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2" charset="0"/>
                          <a:ea typeface="Microsoft YaHei" charset="-122"/>
                        </a:rPr>
                        <a:t>1,0525</a:t>
                      </a:r>
                    </a:p>
                  </a:txBody>
                  <a:tcPr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DE8"/>
                    </a:solidFill>
                  </a:tcPr>
                </a:tc>
              </a:tr>
            </a:tbl>
          </a:graphicData>
        </a:graphic>
      </p:graphicFrame>
      <p:sp>
        <p:nvSpPr>
          <p:cNvPr id="98333" name="Rectangle 42"/>
          <p:cNvSpPr>
            <a:spLocks noChangeArrowheads="1"/>
          </p:cNvSpPr>
          <p:nvPr/>
        </p:nvSpPr>
        <p:spPr bwMode="auto">
          <a:xfrm>
            <a:off x="3419475" y="5653088"/>
            <a:ext cx="4572000" cy="581025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1">
                <a:solidFill>
                  <a:srgbClr val="000000"/>
                </a:solidFill>
                <a:latin typeface="Corbel" pitchFamily="32" charset="0"/>
              </a:rPr>
              <a:t>Remboursement complet du ticket d’entrée en 2041 (équivalents dividendes compris).</a:t>
            </a:r>
          </a:p>
        </p:txBody>
      </p:sp>
      <p:pic>
        <p:nvPicPr>
          <p:cNvPr id="98334" name="Picture 4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3225" y="1474788"/>
            <a:ext cx="5753100" cy="3467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98335" name="Rectangle 44"/>
          <p:cNvSpPr>
            <a:spLocks noChangeArrowheads="1"/>
          </p:cNvSpPr>
          <p:nvPr/>
        </p:nvSpPr>
        <p:spPr bwMode="auto">
          <a:xfrm>
            <a:off x="1692275" y="4962525"/>
            <a:ext cx="6983413" cy="336550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1">
                <a:solidFill>
                  <a:srgbClr val="000000"/>
                </a:solidFill>
                <a:latin typeface="Corbel" pitchFamily="32" charset="0"/>
              </a:rPr>
              <a:t>Gain de 3,12 € par tirage d’emprunt de 100 €, 2,14 euros en valeurs </a:t>
            </a:r>
            <a:r>
              <a:rPr lang="fr-FR" sz="1400" b="1">
                <a:solidFill>
                  <a:srgbClr val="000000"/>
                </a:solidFill>
                <a:latin typeface="Corbel" pitchFamily="32" charset="0"/>
                <a:ea typeface="MS Mincho" pitchFamily="49" charset="-128"/>
              </a:rPr>
              <a:t>actualisées</a:t>
            </a:r>
            <a:r>
              <a:rPr lang="fr-FR" sz="1400" b="1">
                <a:solidFill>
                  <a:srgbClr val="000000"/>
                </a:solidFill>
                <a:latin typeface="Corbel" pitchFamily="32" charset="0"/>
              </a:rPr>
              <a:t> à 4%</a:t>
            </a:r>
            <a:r>
              <a:rPr lang="fr-FR" sz="1600" b="1">
                <a:solidFill>
                  <a:srgbClr val="000000"/>
                </a:solidFill>
                <a:latin typeface="Corbel" pitchFamily="32" charset="0"/>
              </a:rPr>
              <a:t> 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585" name="Group 1"/>
          <p:cNvGraphicFramePr>
            <a:graphicFrameLocks noGrp="1"/>
          </p:cNvGraphicFramePr>
          <p:nvPr/>
        </p:nvGraphicFramePr>
        <p:xfrm>
          <a:off x="6227763" y="1628775"/>
          <a:ext cx="2257425" cy="1268413"/>
        </p:xfrm>
        <a:graphic>
          <a:graphicData uri="http://schemas.openxmlformats.org/drawingml/2006/table">
            <a:tbl>
              <a:tblPr/>
              <a:tblGrid>
                <a:gridCol w="1130300"/>
                <a:gridCol w="1127125"/>
              </a:tblGrid>
              <a:tr h="519113">
                <a:tc gridSpan="2"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rbel" pitchFamily="32" charset="0"/>
                          <a:ea typeface="Microsoft YaHei" charset="-122"/>
                        </a:rPr>
                        <a:t>Coût d’emprunt  pour un euro</a:t>
                      </a:r>
                    </a:p>
                  </a:txBody>
                  <a:tcPr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863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69888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2" charset="0"/>
                          <a:ea typeface="Microsoft YaHei" charset="-122"/>
                        </a:rPr>
                        <a:t>Agence</a:t>
                      </a:r>
                    </a:p>
                  </a:txBody>
                  <a:tcPr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2" charset="0"/>
                          <a:ea typeface="Microsoft YaHei" charset="-122"/>
                        </a:rPr>
                        <a:t>1,2983</a:t>
                      </a:r>
                    </a:p>
                  </a:txBody>
                  <a:tcPr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CE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2" charset="0"/>
                          <a:ea typeface="Microsoft YaHei" charset="-122"/>
                        </a:rPr>
                        <a:t>Banque</a:t>
                      </a:r>
                    </a:p>
                  </a:txBody>
                  <a:tcPr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D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2" charset="0"/>
                          <a:ea typeface="Microsoft YaHei" charset="-122"/>
                        </a:rPr>
                        <a:t>1,3431</a:t>
                      </a:r>
                    </a:p>
                  </a:txBody>
                  <a:tcPr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DE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7605" name="Group 21"/>
          <p:cNvGraphicFramePr>
            <a:graphicFrameLocks noGrp="1"/>
          </p:cNvGraphicFramePr>
          <p:nvPr/>
        </p:nvGraphicFramePr>
        <p:xfrm>
          <a:off x="6227763" y="3068638"/>
          <a:ext cx="2306637" cy="1112837"/>
        </p:xfrm>
        <a:graphic>
          <a:graphicData uri="http://schemas.openxmlformats.org/drawingml/2006/table">
            <a:tbl>
              <a:tblPr/>
              <a:tblGrid>
                <a:gridCol w="1154112"/>
                <a:gridCol w="1152525"/>
              </a:tblGrid>
              <a:tr h="371475">
                <a:tc gridSpan="2"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rbel" pitchFamily="32" charset="0"/>
                          <a:ea typeface="Microsoft YaHei" charset="-122"/>
                        </a:rPr>
                        <a:t>Valeurs actualisées à 4%</a:t>
                      </a:r>
                    </a:p>
                  </a:txBody>
                  <a:tcPr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863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69888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2" charset="0"/>
                          <a:ea typeface="Microsoft YaHei" charset="-122"/>
                        </a:rPr>
                        <a:t>Agence</a:t>
                      </a:r>
                    </a:p>
                  </a:txBody>
                  <a:tcPr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2" charset="0"/>
                          <a:ea typeface="Microsoft YaHei" charset="-122"/>
                        </a:rPr>
                        <a:t>1,0198</a:t>
                      </a:r>
                    </a:p>
                  </a:txBody>
                  <a:tcPr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CE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2" charset="0"/>
                          <a:ea typeface="Microsoft YaHei" charset="-122"/>
                        </a:rPr>
                        <a:t>Banque</a:t>
                      </a:r>
                    </a:p>
                  </a:txBody>
                  <a:tcPr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D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2" charset="0"/>
                          <a:ea typeface="Microsoft YaHei" charset="-122"/>
                        </a:rPr>
                        <a:t>1,0525</a:t>
                      </a:r>
                    </a:p>
                  </a:txBody>
                  <a:tcPr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DE8"/>
                    </a:solidFill>
                  </a:tcPr>
                </a:tc>
              </a:tr>
            </a:tbl>
          </a:graphicData>
        </a:graphic>
      </p:graphicFrame>
      <p:sp>
        <p:nvSpPr>
          <p:cNvPr id="99356" name="Rectangle 41"/>
          <p:cNvSpPr>
            <a:spLocks noChangeArrowheads="1"/>
          </p:cNvSpPr>
          <p:nvPr/>
        </p:nvSpPr>
        <p:spPr bwMode="auto">
          <a:xfrm>
            <a:off x="3313113" y="5805488"/>
            <a:ext cx="4572000" cy="581025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1">
                <a:solidFill>
                  <a:srgbClr val="000000"/>
                </a:solidFill>
                <a:latin typeface="Corbel" pitchFamily="32" charset="0"/>
              </a:rPr>
              <a:t>Remboursement complet du ticket d’entrée en 2041 (équivalents dividendes compris).</a:t>
            </a:r>
          </a:p>
        </p:txBody>
      </p:sp>
      <p:sp>
        <p:nvSpPr>
          <p:cNvPr id="99357" name="Text Box 42"/>
          <p:cNvSpPr txBox="1">
            <a:spLocks noChangeArrowheads="1"/>
          </p:cNvSpPr>
          <p:nvPr/>
        </p:nvSpPr>
        <p:spPr bwMode="auto">
          <a:xfrm>
            <a:off x="539750" y="333375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800">
                <a:solidFill>
                  <a:srgbClr val="575F6D"/>
                </a:solidFill>
                <a:latin typeface="Century Schoolbook" pitchFamily="16" charset="0"/>
              </a:rPr>
              <a:t>COÛT DE L’EMPRUNT POUR UNE COLLECTIVITÉ TYPE NOTÉE 3 PAR L’AGENCE : SCÉNARIO OPTIMISTE : AAA</a:t>
            </a:r>
          </a:p>
        </p:txBody>
      </p:sp>
      <p:pic>
        <p:nvPicPr>
          <p:cNvPr id="99358" name="Picture 4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1788" y="1690688"/>
            <a:ext cx="5753100" cy="3467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99359" name="Rectangle 44"/>
          <p:cNvSpPr>
            <a:spLocks noChangeArrowheads="1"/>
          </p:cNvSpPr>
          <p:nvPr/>
        </p:nvSpPr>
        <p:spPr bwMode="auto">
          <a:xfrm>
            <a:off x="1116013" y="5210175"/>
            <a:ext cx="7559675" cy="306388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1">
                <a:solidFill>
                  <a:srgbClr val="000000"/>
                </a:solidFill>
                <a:latin typeface="Corbel" pitchFamily="32" charset="0"/>
                <a:ea typeface="MS Mincho" pitchFamily="49" charset="-128"/>
              </a:rPr>
              <a:t>Gain de 4,48 € par tirage d’emprunt de 100 €, 3,28 euros en valeurs actualisées à 4%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ext Box 1"/>
          <p:cNvSpPr txBox="1">
            <a:spLocks noChangeArrowheads="1"/>
          </p:cNvSpPr>
          <p:nvPr/>
        </p:nvSpPr>
        <p:spPr bwMode="auto">
          <a:xfrm>
            <a:off x="914400" y="692150"/>
            <a:ext cx="7772400" cy="5327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marL="273050" indent="-271463" algn="ctr">
              <a:spcBef>
                <a:spcPts val="600"/>
              </a:spcBef>
              <a:buClrTx/>
              <a:buSzPct val="7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fr-FR" sz="4800">
                <a:solidFill>
                  <a:srgbClr val="000000"/>
                </a:solidFill>
                <a:latin typeface="Corbel" pitchFamily="32" charset="0"/>
              </a:rPr>
              <a:t>III. En attendant l’Agence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ext Box 1"/>
          <p:cNvSpPr txBox="1">
            <a:spLocks noChangeArrowheads="1"/>
          </p:cNvSpPr>
          <p:nvPr/>
        </p:nvSpPr>
        <p:spPr bwMode="auto">
          <a:xfrm>
            <a:off x="360363" y="1366838"/>
            <a:ext cx="7467600" cy="49323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000">
                <a:solidFill>
                  <a:srgbClr val="5E11A6"/>
                </a:solidFill>
                <a:latin typeface="Arial Narrow" pitchFamily="32" charset="0"/>
              </a:rPr>
              <a:t>1. Une nouvelle enveloppe CDC de 5 milliards d'€</a:t>
            </a:r>
            <a:r>
              <a:rPr lang="fr-FR" sz="3000">
                <a:solidFill>
                  <a:srgbClr val="575F6D"/>
                </a:solidFill>
                <a:latin typeface="Arial Narrow" pitchFamily="32" charset="0"/>
              </a:rPr>
              <a:t/>
            </a:r>
            <a:br>
              <a:rPr lang="fr-FR" sz="3000">
                <a:solidFill>
                  <a:srgbClr val="575F6D"/>
                </a:solidFill>
                <a:latin typeface="Arial Narrow" pitchFamily="32" charset="0"/>
              </a:rPr>
            </a:br>
            <a:r>
              <a:rPr lang="fr-FR" sz="3000">
                <a:solidFill>
                  <a:srgbClr val="575F6D"/>
                </a:solidFill>
                <a:latin typeface="Arial Narrow" pitchFamily="32" charset="0"/>
              </a:rPr>
              <a:t/>
            </a:r>
            <a:br>
              <a:rPr lang="fr-FR" sz="3000">
                <a:solidFill>
                  <a:srgbClr val="575F6D"/>
                </a:solidFill>
                <a:latin typeface="Arial Narrow" pitchFamily="32" charset="0"/>
              </a:rPr>
            </a:br>
            <a:r>
              <a:rPr lang="fr-FR" sz="1200" b="1">
                <a:solidFill>
                  <a:srgbClr val="575F6D"/>
                </a:solidFill>
              </a:rPr>
              <a:t>Une nouvelle enveloppe sur fonds d’épargne gérés par la CDC annoncée pour 2012</a:t>
            </a:r>
          </a:p>
          <a:p>
            <a:pPr algn="just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200">
              <a:solidFill>
                <a:srgbClr val="575F6D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>
                <a:solidFill>
                  <a:srgbClr val="575F6D"/>
                </a:solidFill>
              </a:rPr>
              <a:t>S’exprimant le 10 février à l’issue de la conférence sur les finances locales, le </a:t>
            </a:r>
            <a:r>
              <a:rPr lang="fr-FR" sz="1200" b="1">
                <a:solidFill>
                  <a:srgbClr val="575F6D"/>
                </a:solidFill>
              </a:rPr>
              <a:t>Premier Ministre </a:t>
            </a:r>
            <a:r>
              <a:rPr lang="fr-FR" sz="1200">
                <a:solidFill>
                  <a:srgbClr val="575F6D"/>
                </a:solidFill>
              </a:rPr>
              <a:t>a annoncé : « </a:t>
            </a:r>
            <a:r>
              <a:rPr lang="fr-FR" sz="1200" i="1">
                <a:solidFill>
                  <a:srgbClr val="575F6D"/>
                </a:solidFill>
              </a:rPr>
              <a:t>Nous avons indiqué aux collectivités locales qu’après les 5 milliards d’euros de prêts mis à leur disposition en 2011, nous allions de nouveau pour le premier semestre 2012 mettre à disposition une somme de </a:t>
            </a:r>
            <a:r>
              <a:rPr lang="fr-FR" sz="1200" b="1" i="1">
                <a:solidFill>
                  <a:srgbClr val="575F6D"/>
                </a:solidFill>
              </a:rPr>
              <a:t>2 à 5</a:t>
            </a:r>
            <a:r>
              <a:rPr lang="fr-FR" sz="1200" i="1">
                <a:solidFill>
                  <a:srgbClr val="575F6D"/>
                </a:solidFill>
              </a:rPr>
              <a:t> </a:t>
            </a:r>
            <a:r>
              <a:rPr lang="fr-FR" sz="1200" b="1" i="1">
                <a:solidFill>
                  <a:srgbClr val="575F6D"/>
                </a:solidFill>
              </a:rPr>
              <a:t>milliards d’euros sur les fonds d’épargne de la Caisse des Dépôts</a:t>
            </a:r>
            <a:r>
              <a:rPr lang="fr-FR" sz="1200" i="1">
                <a:solidFill>
                  <a:srgbClr val="575F6D"/>
                </a:solidFill>
              </a:rPr>
              <a:t> … </a:t>
            </a:r>
            <a:r>
              <a:rPr lang="fr-FR" sz="1200">
                <a:solidFill>
                  <a:srgbClr val="575F6D"/>
                </a:solidFill>
              </a:rPr>
              <a:t>»</a:t>
            </a:r>
            <a:br>
              <a:rPr lang="fr-FR" sz="1200">
                <a:solidFill>
                  <a:srgbClr val="575F6D"/>
                </a:solidFill>
              </a:rPr>
            </a:br>
            <a:r>
              <a:rPr lang="fr-FR" sz="1200">
                <a:solidFill>
                  <a:srgbClr val="575F6D"/>
                </a:solidFill>
              </a:rPr>
              <a:t/>
            </a:r>
            <a:br>
              <a:rPr lang="fr-FR" sz="1200">
                <a:solidFill>
                  <a:srgbClr val="575F6D"/>
                </a:solidFill>
              </a:rPr>
            </a:br>
            <a:r>
              <a:rPr lang="fr-FR" sz="2800">
                <a:solidFill>
                  <a:srgbClr val="6B0094"/>
                </a:solidFill>
                <a:latin typeface="Arial Narrow" pitchFamily="32" charset="0"/>
              </a:rPr>
              <a:t>2. La future entité bancaire à majorité de capitaux publics : entrée en action en juin 2012 ?</a:t>
            </a:r>
            <a:r>
              <a:rPr lang="fr-FR" sz="3000">
                <a:solidFill>
                  <a:srgbClr val="575F6D"/>
                </a:solidFill>
                <a:latin typeface="Arial Narrow" pitchFamily="32" charset="0"/>
              </a:rPr>
              <a:t/>
            </a:r>
            <a:br>
              <a:rPr lang="fr-FR" sz="3000">
                <a:solidFill>
                  <a:srgbClr val="575F6D"/>
                </a:solidFill>
                <a:latin typeface="Arial Narrow" pitchFamily="32" charset="0"/>
              </a:rPr>
            </a:br>
            <a:r>
              <a:rPr lang="fr-FR" sz="1200">
                <a:solidFill>
                  <a:srgbClr val="575F6D"/>
                </a:solidFill>
              </a:rPr>
              <a:t/>
            </a:r>
            <a:br>
              <a:rPr lang="fr-FR" sz="1200">
                <a:solidFill>
                  <a:srgbClr val="575F6D"/>
                </a:solidFill>
              </a:rPr>
            </a:br>
            <a:r>
              <a:rPr lang="fr-FR" sz="1200">
                <a:solidFill>
                  <a:srgbClr val="575F6D"/>
                </a:solidFill>
              </a:rPr>
              <a:t>L’entrée de l’État au capital de la société de refinancement, </a:t>
            </a:r>
            <a:r>
              <a:rPr lang="fr-FR" sz="1200" b="1">
                <a:solidFill>
                  <a:srgbClr val="575F6D"/>
                </a:solidFill>
              </a:rPr>
              <a:t>Dexma</a:t>
            </a:r>
            <a:r>
              <a:rPr lang="fr-FR" sz="1200">
                <a:solidFill>
                  <a:srgbClr val="575F6D"/>
                </a:solidFill>
              </a:rPr>
              <a:t> a été validé le 9 février par la Commission de surveillance de la CDC et vendredi </a:t>
            </a:r>
            <a:r>
              <a:rPr lang="fr-FR" sz="1200" b="1">
                <a:solidFill>
                  <a:srgbClr val="575F6D"/>
                </a:solidFill>
              </a:rPr>
              <a:t>10 février</a:t>
            </a:r>
            <a:r>
              <a:rPr lang="fr-FR" sz="1200">
                <a:solidFill>
                  <a:srgbClr val="575F6D"/>
                </a:solidFill>
              </a:rPr>
              <a:t> par le conseil d’administration du groupe Dexia, par le Conseil de surveillance de La Banque Postale et le Conseil d’administration du groupe La Poste</a:t>
            </a:r>
            <a:r>
              <a:rPr lang="fr-FR" sz="1200">
                <a:solidFill>
                  <a:srgbClr val="000000"/>
                </a:solidFill>
              </a:rPr>
              <a:t> Ce nouveau schéma de capitalisation doit maintenant être soumis à l’approbation de la Commission européenne : celui validé en octobre dernier ne prévoyait pas l’entrée directe de l’Etat. En tant que de besoin, l’appui des élus français pourra être sollicité.</a:t>
            </a:r>
            <a:r>
              <a:rPr lang="fr-FR" sz="1200">
                <a:solidFill>
                  <a:srgbClr val="575F6D"/>
                </a:solidFill>
              </a:rPr>
              <a:t>. </a:t>
            </a:r>
          </a:p>
          <a:p>
            <a:pPr algn="just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000">
              <a:solidFill>
                <a:srgbClr val="575F6D"/>
              </a:solidFill>
              <a:latin typeface="Verdana" pitchFamily="32" charset="0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>
                <a:solidFill>
                  <a:srgbClr val="575F6D"/>
                </a:solidFill>
              </a:rPr>
              <a:t>Cela est de nature à remettre sur les rails le chantier de mise en place opérationnelle d’une </a:t>
            </a:r>
            <a:r>
              <a:rPr lang="fr-FR" sz="1200" b="1">
                <a:solidFill>
                  <a:srgbClr val="575F6D"/>
                </a:solidFill>
              </a:rPr>
              <a:t>nouvelle banque publique dédiée</a:t>
            </a:r>
            <a:r>
              <a:rPr lang="fr-FR" sz="1200">
                <a:solidFill>
                  <a:srgbClr val="575F6D"/>
                </a:solidFill>
              </a:rPr>
              <a:t> au financement des collectivités (65% Banque Postale / 35 % CDC).</a:t>
            </a:r>
          </a:p>
        </p:txBody>
      </p:sp>
      <p:sp>
        <p:nvSpPr>
          <p:cNvPr id="101379" name="Text Box 2"/>
          <p:cNvSpPr txBox="1">
            <a:spLocks noChangeArrowheads="1"/>
          </p:cNvSpPr>
          <p:nvPr/>
        </p:nvSpPr>
        <p:spPr bwMode="auto">
          <a:xfrm>
            <a:off x="360363" y="-52388"/>
            <a:ext cx="7467600" cy="1312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4000">
                <a:solidFill>
                  <a:srgbClr val="575F6D"/>
                </a:solidFill>
                <a:latin typeface="Arial Narrow" pitchFamily="32" charset="0"/>
              </a:rPr>
              <a:t>Mesures d'urgence de l’État, saluées par l'AEAFCL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Text Box 1"/>
          <p:cNvSpPr txBox="1">
            <a:spLocks noChangeArrowheads="1"/>
          </p:cNvSpPr>
          <p:nvPr/>
        </p:nvSpPr>
        <p:spPr bwMode="auto">
          <a:xfrm>
            <a:off x="360363" y="296863"/>
            <a:ext cx="7467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000">
                <a:solidFill>
                  <a:srgbClr val="5E11A6"/>
                </a:solidFill>
                <a:latin typeface="Arial Narrow" pitchFamily="32" charset="0"/>
              </a:rPr>
              <a:t> FOCUS - </a:t>
            </a:r>
            <a:r>
              <a:rPr lang="fr-FR" sz="3000">
                <a:solidFill>
                  <a:srgbClr val="575F6D"/>
                </a:solidFill>
                <a:latin typeface="Arial Narrow" pitchFamily="32" charset="0"/>
              </a:rPr>
              <a:t>Nouvelle entité bancaire à capitaux majoritairement publics</a:t>
            </a:r>
          </a:p>
        </p:txBody>
      </p:sp>
      <p:sp>
        <p:nvSpPr>
          <p:cNvPr id="102403" name="Text Box 2"/>
          <p:cNvSpPr txBox="1">
            <a:spLocks noChangeArrowheads="1"/>
          </p:cNvSpPr>
          <p:nvPr/>
        </p:nvSpPr>
        <p:spPr bwMode="auto">
          <a:xfrm>
            <a:off x="452438" y="1600200"/>
            <a:ext cx="7467600" cy="4700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pic>
        <p:nvPicPr>
          <p:cNvPr id="10240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7225" y="1790700"/>
            <a:ext cx="5384800" cy="4130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1"/>
          <p:cNvSpPr txBox="1">
            <a:spLocks noChangeArrowheads="1"/>
          </p:cNvSpPr>
          <p:nvPr/>
        </p:nvSpPr>
        <p:spPr bwMode="auto">
          <a:xfrm>
            <a:off x="360363" y="296863"/>
            <a:ext cx="7467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000">
                <a:solidFill>
                  <a:srgbClr val="575F6D"/>
                </a:solidFill>
                <a:latin typeface="Arial Narrow" pitchFamily="32" charset="0"/>
              </a:rPr>
              <a:t>1. UN EMPRUNT OBLIGATAIRE 2012 – 1/2</a:t>
            </a:r>
          </a:p>
        </p:txBody>
      </p:sp>
      <p:sp>
        <p:nvSpPr>
          <p:cNvPr id="103427" name="Text Box 2"/>
          <p:cNvSpPr txBox="1">
            <a:spLocks noChangeArrowheads="1"/>
          </p:cNvSpPr>
          <p:nvPr/>
        </p:nvSpPr>
        <p:spPr bwMode="auto">
          <a:xfrm>
            <a:off x="452438" y="1600200"/>
            <a:ext cx="7467600" cy="4700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457200" indent="-457200">
              <a:spcBef>
                <a:spcPts val="600"/>
              </a:spcBef>
              <a:buClr>
                <a:srgbClr val="FE8637"/>
              </a:buClr>
              <a:buSzPct val="70000"/>
              <a:tabLst>
                <a:tab pos="1096963" algn="l"/>
                <a:tab pos="2011363" algn="l"/>
                <a:tab pos="2925763" algn="l"/>
                <a:tab pos="3840163" algn="l"/>
                <a:tab pos="4754563" algn="l"/>
                <a:tab pos="5668963" algn="l"/>
                <a:tab pos="6583363" algn="l"/>
                <a:tab pos="7497763" algn="l"/>
                <a:tab pos="8412163" algn="l"/>
                <a:tab pos="9326563" algn="l"/>
                <a:tab pos="10240963" algn="l"/>
              </a:tabLst>
            </a:pPr>
            <a:endParaRPr lang="fr-FR" b="1">
              <a:solidFill>
                <a:srgbClr val="000000"/>
              </a:solidFill>
              <a:latin typeface="Arial Narrow" pitchFamily="32" charset="0"/>
            </a:endParaRPr>
          </a:p>
          <a:p>
            <a:pPr marL="457200" indent="-457200" algn="just">
              <a:spcBef>
                <a:spcPts val="600"/>
              </a:spcBef>
              <a:buClr>
                <a:srgbClr val="FE8637"/>
              </a:buClr>
              <a:buSzPct val="70000"/>
              <a:tabLst>
                <a:tab pos="1096963" algn="l"/>
                <a:tab pos="2011363" algn="l"/>
                <a:tab pos="2925763" algn="l"/>
                <a:tab pos="3840163" algn="l"/>
                <a:tab pos="4754563" algn="l"/>
                <a:tab pos="5668963" algn="l"/>
                <a:tab pos="6583363" algn="l"/>
                <a:tab pos="7497763" algn="l"/>
                <a:tab pos="8412163" algn="l"/>
                <a:tab pos="9326563" algn="l"/>
                <a:tab pos="10240963" algn="l"/>
              </a:tabLst>
            </a:pPr>
            <a:r>
              <a:rPr lang="fr-FR">
                <a:solidFill>
                  <a:srgbClr val="000000"/>
                </a:solidFill>
                <a:latin typeface="Arial Narrow" pitchFamily="32" charset="0"/>
              </a:rPr>
              <a:t>Certitude que </a:t>
            </a:r>
            <a:r>
              <a:rPr lang="fr-FR" b="1">
                <a:solidFill>
                  <a:srgbClr val="000000"/>
                </a:solidFill>
                <a:latin typeface="Arial Narrow" pitchFamily="32" charset="0"/>
              </a:rPr>
              <a:t>les acteurs en place ne pourront couvrir l’intégralité des besoins </a:t>
            </a:r>
            <a:r>
              <a:rPr lang="fr-FR">
                <a:solidFill>
                  <a:srgbClr val="000000"/>
                </a:solidFill>
                <a:latin typeface="Arial Narrow" pitchFamily="32" charset="0"/>
              </a:rPr>
              <a:t>constatés pour 2012 (enveloppe CDC; entité bancaire à capitaux majoritairement publics)</a:t>
            </a:r>
          </a:p>
          <a:p>
            <a:pPr marL="457200" indent="-457200" algn="ctr">
              <a:spcBef>
                <a:spcPts val="600"/>
              </a:spcBef>
              <a:buClrTx/>
              <a:buSzTx/>
              <a:buFontTx/>
              <a:buNone/>
              <a:tabLst>
                <a:tab pos="1096963" algn="l"/>
                <a:tab pos="2011363" algn="l"/>
                <a:tab pos="2925763" algn="l"/>
                <a:tab pos="3840163" algn="l"/>
                <a:tab pos="4754563" algn="l"/>
                <a:tab pos="5668963" algn="l"/>
                <a:tab pos="6583363" algn="l"/>
                <a:tab pos="7497763" algn="l"/>
                <a:tab pos="8412163" algn="l"/>
                <a:tab pos="9326563" algn="l"/>
                <a:tab pos="10240963" algn="l"/>
              </a:tabLst>
            </a:pPr>
            <a:r>
              <a:rPr lang="fr-FR" sz="3600">
                <a:solidFill>
                  <a:srgbClr val="000000"/>
                </a:solidFill>
                <a:latin typeface="Arial Narrow" pitchFamily="32" charset="0"/>
              </a:rPr>
              <a:t>+</a:t>
            </a:r>
          </a:p>
          <a:p>
            <a:pPr marL="457200" indent="-457200" algn="just">
              <a:spcBef>
                <a:spcPts val="600"/>
              </a:spcBef>
              <a:buClr>
                <a:srgbClr val="FE8637"/>
              </a:buClr>
              <a:buSzPct val="70000"/>
              <a:tabLst>
                <a:tab pos="1096963" algn="l"/>
                <a:tab pos="2011363" algn="l"/>
                <a:tab pos="2925763" algn="l"/>
                <a:tab pos="3840163" algn="l"/>
                <a:tab pos="4754563" algn="l"/>
                <a:tab pos="5668963" algn="l"/>
                <a:tab pos="6583363" algn="l"/>
                <a:tab pos="7497763" algn="l"/>
                <a:tab pos="8412163" algn="l"/>
                <a:tab pos="9326563" algn="l"/>
                <a:tab pos="10240963" algn="l"/>
              </a:tabLst>
            </a:pPr>
            <a:r>
              <a:rPr lang="fr-FR">
                <a:solidFill>
                  <a:srgbClr val="000000"/>
                </a:solidFill>
                <a:latin typeface="Arial Narrow" pitchFamily="32" charset="0"/>
              </a:rPr>
              <a:t>L'Agence ne pourra être </a:t>
            </a:r>
            <a:r>
              <a:rPr lang="fr-FR" b="1">
                <a:solidFill>
                  <a:srgbClr val="000000"/>
                </a:solidFill>
                <a:latin typeface="Arial Narrow" pitchFamily="32" charset="0"/>
              </a:rPr>
              <a:t>opérationnelle qu'en 2013</a:t>
            </a:r>
          </a:p>
          <a:p>
            <a:pPr marL="457200" indent="-457200" algn="ctr">
              <a:spcBef>
                <a:spcPts val="600"/>
              </a:spcBef>
              <a:buClrTx/>
              <a:buSzPct val="70000"/>
              <a:buFontTx/>
              <a:buNone/>
              <a:tabLst>
                <a:tab pos="1096963" algn="l"/>
                <a:tab pos="2011363" algn="l"/>
                <a:tab pos="2925763" algn="l"/>
                <a:tab pos="3840163" algn="l"/>
                <a:tab pos="4754563" algn="l"/>
                <a:tab pos="5668963" algn="l"/>
                <a:tab pos="6583363" algn="l"/>
                <a:tab pos="7497763" algn="l"/>
                <a:tab pos="8412163" algn="l"/>
                <a:tab pos="9326563" algn="l"/>
                <a:tab pos="10240963" algn="l"/>
              </a:tabLst>
            </a:pPr>
            <a:r>
              <a:rPr lang="fr-FR" sz="4400">
                <a:solidFill>
                  <a:srgbClr val="000000"/>
                </a:solidFill>
                <a:latin typeface="Arial Narrow" pitchFamily="32" charset="0"/>
              </a:rPr>
              <a:t>=</a:t>
            </a:r>
          </a:p>
          <a:p>
            <a:pPr marL="457200" indent="-457200">
              <a:spcBef>
                <a:spcPts val="600"/>
              </a:spcBef>
              <a:buClrTx/>
              <a:buSzPct val="70000"/>
              <a:buFontTx/>
              <a:buNone/>
              <a:tabLst>
                <a:tab pos="1096963" algn="l"/>
                <a:tab pos="2011363" algn="l"/>
                <a:tab pos="2925763" algn="l"/>
                <a:tab pos="3840163" algn="l"/>
                <a:tab pos="4754563" algn="l"/>
                <a:tab pos="5668963" algn="l"/>
                <a:tab pos="6583363" algn="l"/>
                <a:tab pos="7497763" algn="l"/>
                <a:tab pos="8412163" algn="l"/>
                <a:tab pos="9326563" algn="l"/>
                <a:tab pos="10240963" algn="l"/>
              </a:tabLst>
            </a:pPr>
            <a:endParaRPr lang="fr-FR" sz="2400">
              <a:solidFill>
                <a:srgbClr val="000000"/>
              </a:solidFill>
              <a:latin typeface="Arial Narrow" pitchFamily="32" charset="0"/>
            </a:endParaRPr>
          </a:p>
        </p:txBody>
      </p:sp>
      <p:graphicFrame>
        <p:nvGraphicFramePr>
          <p:cNvPr id="71683" name="Group 3"/>
          <p:cNvGraphicFramePr>
            <a:graphicFrameLocks noGrp="1"/>
          </p:cNvGraphicFramePr>
          <p:nvPr/>
        </p:nvGraphicFramePr>
        <p:xfrm>
          <a:off x="1187450" y="4652963"/>
          <a:ext cx="6097588" cy="1120775"/>
        </p:xfrm>
        <a:graphic>
          <a:graphicData uri="http://schemas.openxmlformats.org/drawingml/2006/table">
            <a:tbl>
              <a:tblPr/>
              <a:tblGrid>
                <a:gridCol w="6097587"/>
              </a:tblGrid>
              <a:tr h="917575">
                <a:tc>
                  <a:txBody>
                    <a:bodyPr/>
                    <a:lstStyle/>
                    <a:p>
                      <a:pPr marL="0" marR="0" lvl="0" indent="0" algn="just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62110"/>
                          </a:solidFill>
                          <a:effectLst/>
                          <a:latin typeface="Wingdings" charset="2"/>
                          <a:ea typeface="Microsoft YaHei" charset="-122"/>
                        </a:rPr>
                        <a:t></a:t>
                      </a: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itchFamily="32" charset="0"/>
                          <a:ea typeface="Microsoft YaHei" charset="-122"/>
                        </a:rPr>
                        <a:t> Une soixantaine de collectivités se regroupent, via leurs associations d’élus respectives, pour travailler à une </a:t>
                      </a:r>
                      <a:r>
                        <a:rPr kumimoji="0" lang="fr-F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itchFamily="32" charset="0"/>
                          <a:ea typeface="Microsoft YaHei" charset="-122"/>
                        </a:rPr>
                        <a:t>émission obligataire groupée 2012</a:t>
                      </a: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itchFamily="32" charset="0"/>
                          <a:ea typeface="Microsoft YaHei" charset="-122"/>
                        </a:rPr>
                        <a:t>, sur le modèle des premières  EO des CU (dès 2004)</a:t>
                      </a:r>
                      <a:r>
                        <a:rPr kumimoji="0" lang="fr-F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itchFamily="32" charset="0"/>
                          <a:ea typeface="Microsoft YaHei" charset="-122"/>
                        </a:rPr>
                        <a:t> </a:t>
                      </a: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itchFamily="32" charset="0"/>
                          <a:ea typeface="Microsoft YaHei" charset="-122"/>
                        </a:rPr>
                        <a:t>: AMF, ACUF, AMGVF, ARF, </a:t>
                      </a:r>
                      <a:r>
                        <a:rPr kumimoji="0" lang="fr-FR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itchFamily="32" charset="0"/>
                          <a:ea typeface="Microsoft YaHei" charset="-122"/>
                        </a:rPr>
                        <a:t>AdCF</a:t>
                      </a: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itchFamily="32" charset="0"/>
                          <a:ea typeface="Microsoft YaHei" charset="-122"/>
                        </a:rPr>
                        <a:t>, ADF </a:t>
                      </a:r>
                    </a:p>
                  </a:txBody>
                  <a:tcPr marL="90000" marR="90000" marT="64944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863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7467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000">
                <a:solidFill>
                  <a:srgbClr val="575F6D"/>
                </a:solidFill>
                <a:latin typeface="Arial Narrow" pitchFamily="32" charset="0"/>
              </a:rPr>
              <a:t>1. L’EMPRUNT OBLIGATAIRE 2012 – 2/2</a:t>
            </a:r>
          </a:p>
        </p:txBody>
      </p:sp>
      <p:graphicFrame>
        <p:nvGraphicFramePr>
          <p:cNvPr id="72706" name="Group 2"/>
          <p:cNvGraphicFramePr>
            <a:graphicFrameLocks noGrp="1"/>
          </p:cNvGraphicFramePr>
          <p:nvPr/>
        </p:nvGraphicFramePr>
        <p:xfrm>
          <a:off x="827088" y="1484313"/>
          <a:ext cx="7170737" cy="3529012"/>
        </p:xfrm>
        <a:graphic>
          <a:graphicData uri="http://schemas.openxmlformats.org/drawingml/2006/table">
            <a:tbl>
              <a:tblPr/>
              <a:tblGrid>
                <a:gridCol w="1522412"/>
                <a:gridCol w="863600"/>
                <a:gridCol w="2800350"/>
                <a:gridCol w="1984375"/>
              </a:tblGrid>
              <a:tr h="504825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Narrow" pitchFamily="32" charset="0"/>
                        <a:ea typeface="Microsoft YaHei" charset="-122"/>
                      </a:endParaRPr>
                    </a:p>
                  </a:txBody>
                  <a:tcPr marL="90000" marR="90000" marT="53603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863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itchFamily="32" charset="0"/>
                          <a:ea typeface="Microsoft YaHei" charset="-122"/>
                        </a:rPr>
                        <a:t>Nombre</a:t>
                      </a:r>
                    </a:p>
                  </a:txBody>
                  <a:tcPr marL="90000" marR="90000" marT="52092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863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itchFamily="32" charset="0"/>
                          <a:ea typeface="Microsoft YaHei" charset="-122"/>
                        </a:rPr>
                        <a:t>Volumes moyens (Millions €)</a:t>
                      </a:r>
                    </a:p>
                  </a:txBody>
                  <a:tcPr marL="90000" marR="90000" marT="52092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863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itchFamily="32" charset="0"/>
                          <a:ea typeface="Microsoft YaHei" charset="-122"/>
                        </a:rPr>
                        <a:t>Durée moyenne (années)</a:t>
                      </a:r>
                    </a:p>
                  </a:txBody>
                  <a:tcPr marL="90000" marR="90000" marT="52092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8637"/>
                    </a:solidFill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2" charset="0"/>
                          <a:ea typeface="Microsoft YaHei" charset="-122"/>
                        </a:rPr>
                        <a:t>Villes</a:t>
                      </a:r>
                    </a:p>
                  </a:txBody>
                  <a:tcPr marL="90000" marR="90000" marT="53603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2" charset="0"/>
                          <a:ea typeface="Microsoft YaHei" charset="-122"/>
                        </a:rPr>
                        <a:t>16</a:t>
                      </a:r>
                    </a:p>
                  </a:txBody>
                  <a:tcPr marL="90000" marR="90000" marT="53603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2" charset="0"/>
                          <a:ea typeface="Microsoft YaHei" charset="-122"/>
                        </a:rPr>
                        <a:t>143,7</a:t>
                      </a:r>
                    </a:p>
                  </a:txBody>
                  <a:tcPr marL="90000" marR="90000" marT="53603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2" charset="0"/>
                          <a:ea typeface="Microsoft YaHei" charset="-122"/>
                        </a:rPr>
                        <a:t>13,10</a:t>
                      </a:r>
                    </a:p>
                  </a:txBody>
                  <a:tcPr marL="90000" marR="90000" marT="53603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CE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2" charset="0"/>
                          <a:ea typeface="Microsoft YaHei" charset="-122"/>
                        </a:rPr>
                        <a:t>CA</a:t>
                      </a:r>
                    </a:p>
                  </a:txBody>
                  <a:tcPr marL="90000" marR="90000" marT="53603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D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2" charset="0"/>
                          <a:ea typeface="Microsoft YaHei" charset="-122"/>
                        </a:rPr>
                        <a:t>15</a:t>
                      </a:r>
                    </a:p>
                  </a:txBody>
                  <a:tcPr marL="90000" marR="90000" marT="53603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D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2" charset="0"/>
                          <a:ea typeface="Microsoft YaHei" charset="-122"/>
                        </a:rPr>
                        <a:t>208</a:t>
                      </a:r>
                    </a:p>
                  </a:txBody>
                  <a:tcPr marL="90000" marR="90000" marT="53603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D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2" charset="0"/>
                          <a:ea typeface="Microsoft YaHei" charset="-122"/>
                        </a:rPr>
                        <a:t>12,77</a:t>
                      </a:r>
                    </a:p>
                  </a:txBody>
                  <a:tcPr marL="90000" marR="90000" marT="53603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DE8"/>
                    </a:solidFill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2" charset="0"/>
                          <a:ea typeface="Microsoft YaHei" charset="-122"/>
                        </a:rPr>
                        <a:t>CU</a:t>
                      </a:r>
                    </a:p>
                  </a:txBody>
                  <a:tcPr marL="90000" marR="90000" marT="53603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2" charset="0"/>
                          <a:ea typeface="Microsoft YaHei" charset="-122"/>
                        </a:rPr>
                        <a:t>11</a:t>
                      </a:r>
                    </a:p>
                  </a:txBody>
                  <a:tcPr marL="90000" marR="90000" marT="53603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2" charset="0"/>
                          <a:ea typeface="Microsoft YaHei" charset="-122"/>
                        </a:rPr>
                        <a:t>295</a:t>
                      </a:r>
                    </a:p>
                  </a:txBody>
                  <a:tcPr marL="90000" marR="90000" marT="53603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2" charset="0"/>
                          <a:ea typeface="Microsoft YaHei" charset="-122"/>
                        </a:rPr>
                        <a:t>13,75</a:t>
                      </a:r>
                    </a:p>
                  </a:txBody>
                  <a:tcPr marL="90000" marR="90000" marT="53603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CE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2" charset="0"/>
                          <a:ea typeface="Microsoft YaHei" charset="-122"/>
                        </a:rPr>
                        <a:t>Départements</a:t>
                      </a:r>
                    </a:p>
                  </a:txBody>
                  <a:tcPr marL="90000" marR="90000" marT="53603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D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2" charset="0"/>
                          <a:ea typeface="Microsoft YaHei" charset="-122"/>
                        </a:rPr>
                        <a:t>18</a:t>
                      </a:r>
                    </a:p>
                  </a:txBody>
                  <a:tcPr marL="90000" marR="90000" marT="53603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D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2" charset="0"/>
                          <a:ea typeface="Microsoft YaHei" charset="-122"/>
                        </a:rPr>
                        <a:t>350,5</a:t>
                      </a:r>
                    </a:p>
                  </a:txBody>
                  <a:tcPr marL="90000" marR="90000" marT="53603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D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2" charset="0"/>
                          <a:ea typeface="Microsoft YaHei" charset="-122"/>
                        </a:rPr>
                        <a:t>11,75</a:t>
                      </a:r>
                    </a:p>
                  </a:txBody>
                  <a:tcPr marL="90000" marR="90000" marT="53603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DE8"/>
                    </a:solidFill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2" charset="0"/>
                          <a:ea typeface="Microsoft YaHei" charset="-122"/>
                        </a:rPr>
                        <a:t>Régions</a:t>
                      </a:r>
                    </a:p>
                  </a:txBody>
                  <a:tcPr marL="90000" marR="90000" marT="53603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2" charset="0"/>
                          <a:ea typeface="Microsoft YaHei" charset="-122"/>
                        </a:rPr>
                        <a:t>2</a:t>
                      </a:r>
                    </a:p>
                  </a:txBody>
                  <a:tcPr marL="90000" marR="90000" marT="53603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2" charset="0"/>
                          <a:ea typeface="Microsoft YaHei" charset="-122"/>
                        </a:rPr>
                        <a:t>32,5</a:t>
                      </a:r>
                    </a:p>
                  </a:txBody>
                  <a:tcPr marL="90000" marR="90000" marT="53603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2" charset="0"/>
                          <a:ea typeface="Microsoft YaHei" charset="-122"/>
                        </a:rPr>
                        <a:t>7,5</a:t>
                      </a:r>
                    </a:p>
                  </a:txBody>
                  <a:tcPr marL="90000" marR="90000" marT="53603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CE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2" charset="0"/>
                          <a:ea typeface="Microsoft YaHei" charset="-122"/>
                        </a:rPr>
                        <a:t>TOTAL</a:t>
                      </a:r>
                    </a:p>
                  </a:txBody>
                  <a:tcPr marL="90000" marR="90000" marT="53603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D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2" charset="0"/>
                          <a:ea typeface="Microsoft YaHei" charset="-122"/>
                        </a:rPr>
                        <a:t>62</a:t>
                      </a:r>
                    </a:p>
                  </a:txBody>
                  <a:tcPr marL="90000" marR="90000" marT="53603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D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2" charset="0"/>
                          <a:ea typeface="Microsoft YaHei" charset="-122"/>
                        </a:rPr>
                        <a:t>1 029,7</a:t>
                      </a:r>
                    </a:p>
                  </a:txBody>
                  <a:tcPr marL="90000" marR="90000" marT="53603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D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2" charset="0"/>
                          <a:ea typeface="Microsoft YaHei" charset="-122"/>
                        </a:rPr>
                        <a:t>10,27</a:t>
                      </a:r>
                    </a:p>
                  </a:txBody>
                  <a:tcPr marL="90000" marR="90000" marT="53603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D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ext Box 1"/>
          <p:cNvSpPr txBox="1">
            <a:spLocks noChangeArrowheads="1"/>
          </p:cNvSpPr>
          <p:nvPr/>
        </p:nvSpPr>
        <p:spPr bwMode="auto">
          <a:xfrm>
            <a:off x="539750" y="1123950"/>
            <a:ext cx="7993063" cy="3508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algn="just">
              <a:spcBef>
                <a:spcPts val="600"/>
              </a:spcBef>
              <a:buClrTx/>
              <a:buSzPct val="70000"/>
              <a:buFontTx/>
              <a:buNone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fr-FR" sz="1600" b="1" i="1">
                <a:solidFill>
                  <a:srgbClr val="000000"/>
                </a:solidFill>
              </a:rPr>
              <a:t>Pourquoi un avenant à la mission ?</a:t>
            </a:r>
          </a:p>
          <a:p>
            <a:pPr algn="just">
              <a:spcBef>
                <a:spcPts val="600"/>
              </a:spcBef>
              <a:buClrTx/>
              <a:buSzPct val="70000"/>
              <a:buFontTx/>
              <a:buNone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endParaRPr lang="fr-FR" sz="1600">
              <a:solidFill>
                <a:srgbClr val="000000"/>
              </a:solidFill>
            </a:endParaRPr>
          </a:p>
          <a:p>
            <a:pPr algn="just">
              <a:spcBef>
                <a:spcPts val="600"/>
              </a:spcBef>
              <a:buClrTx/>
              <a:buSzPct val="70000"/>
              <a:buFontTx/>
              <a:buNone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fr-FR" sz="1600">
                <a:solidFill>
                  <a:srgbClr val="000000"/>
                </a:solidFill>
              </a:rPr>
              <a:t>- Des chantiers sur lesquels il est possible d'avancer même sans projet de loi</a:t>
            </a:r>
          </a:p>
          <a:p>
            <a:pPr algn="just">
              <a:spcBef>
                <a:spcPts val="600"/>
              </a:spcBef>
              <a:buClrTx/>
              <a:buSzPct val="70000"/>
              <a:buFontTx/>
              <a:buNone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endParaRPr lang="fr-FR" sz="1600">
              <a:solidFill>
                <a:srgbClr val="000000"/>
              </a:solidFill>
            </a:endParaRPr>
          </a:p>
          <a:p>
            <a:pPr algn="just">
              <a:spcBef>
                <a:spcPts val="600"/>
              </a:spcBef>
              <a:buClrTx/>
              <a:buSzTx/>
              <a:buFontTx/>
              <a:buNone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fr-FR" sz="1600">
                <a:solidFill>
                  <a:srgbClr val="000000"/>
                </a:solidFill>
              </a:rPr>
              <a:t>- 9 mois de travail nécessaire entre l'adoption du projet de loi et la première émission</a:t>
            </a:r>
          </a:p>
          <a:p>
            <a:pPr algn="just">
              <a:spcBef>
                <a:spcPts val="600"/>
              </a:spcBef>
              <a:buClrTx/>
              <a:buSzTx/>
              <a:buFontTx/>
              <a:buNone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endParaRPr lang="fr-FR" sz="1600">
              <a:solidFill>
                <a:srgbClr val="000000"/>
              </a:solidFill>
            </a:endParaRPr>
          </a:p>
          <a:p>
            <a:pPr algn="just">
              <a:spcBef>
                <a:spcPts val="600"/>
              </a:spcBef>
              <a:buClrTx/>
              <a:buSzPct val="70000"/>
              <a:buFontTx/>
              <a:buNone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r>
              <a:rPr lang="fr-FR" sz="1600">
                <a:solidFill>
                  <a:srgbClr val="000000"/>
                </a:solidFill>
              </a:rPr>
              <a:t>- la nécessité de réduire au maximum les délais de mise en œuvre </a:t>
            </a:r>
          </a:p>
          <a:p>
            <a:pPr algn="just">
              <a:spcBef>
                <a:spcPts val="600"/>
              </a:spcBef>
              <a:buClrTx/>
              <a:buSzPct val="70000"/>
              <a:buFontTx/>
              <a:buNone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endParaRPr lang="fr-FR" sz="1600">
              <a:solidFill>
                <a:srgbClr val="000000"/>
              </a:solidFill>
            </a:endParaRPr>
          </a:p>
          <a:p>
            <a:pPr>
              <a:spcBef>
                <a:spcPts val="600"/>
              </a:spcBef>
              <a:buClrTx/>
              <a:buSzPct val="70000"/>
              <a:buFontTx/>
              <a:buNone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endParaRPr lang="fr-FR" sz="1600" b="1" u="sng">
              <a:solidFill>
                <a:srgbClr val="000000"/>
              </a:solidFill>
            </a:endParaRPr>
          </a:p>
          <a:p>
            <a:pPr>
              <a:spcBef>
                <a:spcPts val="600"/>
              </a:spcBef>
              <a:buClrTx/>
              <a:buSzPct val="70000"/>
              <a:buFontTx/>
              <a:buNone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endParaRPr lang="fr-FR" sz="1600" b="1" u="sng">
              <a:solidFill>
                <a:srgbClr val="000000"/>
              </a:solidFill>
            </a:endParaRPr>
          </a:p>
          <a:p>
            <a:pPr>
              <a:spcBef>
                <a:spcPts val="600"/>
              </a:spcBef>
              <a:buClr>
                <a:srgbClr val="FE8637"/>
              </a:buClr>
              <a:buSzPct val="70000"/>
              <a:buFont typeface="Wingdings" charset="2"/>
              <a:buNone/>
              <a:tabLst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</a:pPr>
            <a:endParaRPr lang="fr-FR" sz="2400">
              <a:solidFill>
                <a:srgbClr val="000000"/>
              </a:solidFill>
              <a:latin typeface="Corbel" pitchFamily="32" charset="0"/>
            </a:endParaRPr>
          </a:p>
        </p:txBody>
      </p:sp>
      <p:sp>
        <p:nvSpPr>
          <p:cNvPr id="105475" name="Text Box 2"/>
          <p:cNvSpPr txBox="1">
            <a:spLocks noChangeArrowheads="1"/>
          </p:cNvSpPr>
          <p:nvPr/>
        </p:nvSpPr>
        <p:spPr bwMode="auto">
          <a:xfrm>
            <a:off x="755650" y="239713"/>
            <a:ext cx="7772400" cy="812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200">
                <a:solidFill>
                  <a:srgbClr val="575F6D"/>
                </a:solidFill>
                <a:latin typeface="Arial Narrow" pitchFamily="32" charset="0"/>
              </a:rPr>
              <a:t>2. Faciliter l'entrée en action de l'Agence : conclure un avenant à la mission</a:t>
            </a:r>
          </a:p>
        </p:txBody>
      </p:sp>
      <p:graphicFrame>
        <p:nvGraphicFramePr>
          <p:cNvPr id="73731" name="Group 3"/>
          <p:cNvGraphicFramePr>
            <a:graphicFrameLocks noGrp="1"/>
          </p:cNvGraphicFramePr>
          <p:nvPr/>
        </p:nvGraphicFramePr>
        <p:xfrm>
          <a:off x="900113" y="3789363"/>
          <a:ext cx="7200900" cy="2370137"/>
        </p:xfrm>
        <a:graphic>
          <a:graphicData uri="http://schemas.openxmlformats.org/drawingml/2006/table">
            <a:tbl>
              <a:tblPr/>
              <a:tblGrid>
                <a:gridCol w="3600450"/>
                <a:gridCol w="3600450"/>
              </a:tblGrid>
              <a:tr h="803936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Domaine juridique</a:t>
                      </a:r>
                    </a:p>
                  </a:txBody>
                  <a:tcPr marL="90000" marR="90000" marT="62676" marB="46800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Corpus juridique relatif à l'adhésion et à l'engagement des CT dans la structure</a:t>
                      </a:r>
                    </a:p>
                  </a:txBody>
                  <a:tcPr marL="90000" marR="90000" marT="62676" marB="46800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CC"/>
                    </a:solidFill>
                  </a:tcPr>
                </a:tc>
              </a:tr>
              <a:tr h="569489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Domaine de la gouvernance</a:t>
                      </a:r>
                    </a:p>
                  </a:txBody>
                  <a:tcPr marL="90000" marR="90000" marT="62676" marB="46800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Rédaction des statuts et directives</a:t>
                      </a:r>
                    </a:p>
                  </a:txBody>
                  <a:tcPr marL="90000" marR="90000" marT="62676" marB="46800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</a:tr>
              <a:tr h="803936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Relations avec le régulateur</a:t>
                      </a:r>
                    </a:p>
                  </a:txBody>
                  <a:tcPr marL="90000" marR="90000" marT="62676" marB="46800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Travail autour du Business Plan avec l'ACP en vue de l'obtention de l'agrément</a:t>
                      </a:r>
                    </a:p>
                  </a:txBody>
                  <a:tcPr marL="90000" marR="90000" marT="62676" marB="46800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Lucida Sans"/>
        <a:ea typeface="Microsoft YaHei"/>
        <a:cs typeface=""/>
      </a:majorFont>
      <a:minorFont>
        <a:latin typeface="Book Antiqua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Century Schoolbook"/>
        <a:ea typeface="Microsoft YaHei"/>
        <a:cs typeface=""/>
      </a:majorFont>
      <a:minorFont>
        <a:latin typeface="Century Schoolbook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7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8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9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0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1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2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3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4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Lucida Sans"/>
        <a:ea typeface="Microsoft YaHei"/>
        <a:cs typeface=""/>
      </a:majorFont>
      <a:minorFont>
        <a:latin typeface="Book Antiqua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5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Lucida Sans"/>
        <a:ea typeface="Microsoft YaHei"/>
        <a:cs typeface=""/>
      </a:majorFont>
      <a:minorFont>
        <a:latin typeface="Book Antiqua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6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Lucida Sans"/>
        <a:ea typeface="Microsoft YaHei"/>
        <a:cs typeface=""/>
      </a:majorFont>
      <a:minorFont>
        <a:latin typeface="Book Antiqua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17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Lucida Sans"/>
        <a:ea typeface="Microsoft YaHei"/>
        <a:cs typeface=""/>
      </a:majorFont>
      <a:minorFont>
        <a:latin typeface="Book Antiqua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18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Lucida Sans"/>
        <a:ea typeface="Microsoft YaHei"/>
        <a:cs typeface=""/>
      </a:majorFont>
      <a:minorFont>
        <a:latin typeface="Book Antiqua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19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Lucida Sans"/>
        <a:ea typeface="Microsoft YaHei"/>
        <a:cs typeface=""/>
      </a:majorFont>
      <a:minorFont>
        <a:latin typeface="Book Antiqua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20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Lucida Sans"/>
        <a:ea typeface="Microsoft YaHei"/>
        <a:cs typeface=""/>
      </a:majorFont>
      <a:minorFont>
        <a:latin typeface="Book Antiqua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21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Lucida Sans"/>
        <a:ea typeface="Microsoft YaHei"/>
        <a:cs typeface=""/>
      </a:majorFont>
      <a:minorFont>
        <a:latin typeface="Book Antiqua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22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Lucida Sans"/>
        <a:ea typeface="Microsoft YaHei"/>
        <a:cs typeface=""/>
      </a:majorFont>
      <a:minorFont>
        <a:latin typeface="Book Antiqua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23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Lucida Sans"/>
        <a:ea typeface="Microsoft YaHei"/>
        <a:cs typeface=""/>
      </a:majorFont>
      <a:minorFont>
        <a:latin typeface="Book Antiqua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24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Lucida Sans"/>
        <a:ea typeface="Microsoft YaHei"/>
        <a:cs typeface=""/>
      </a:majorFont>
      <a:minorFont>
        <a:latin typeface="Book Antiqua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25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Century Schoolbook"/>
        <a:ea typeface="Microsoft YaHei"/>
        <a:cs typeface=""/>
      </a:majorFont>
      <a:minorFont>
        <a:latin typeface="Century Schoolbook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26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Century Schoolbook"/>
        <a:ea typeface="Microsoft YaHei"/>
        <a:cs typeface=""/>
      </a:majorFont>
      <a:minorFont>
        <a:latin typeface="Century Schoolbook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27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Century Schoolbook"/>
        <a:ea typeface="Microsoft YaHei"/>
        <a:cs typeface=""/>
      </a:majorFont>
      <a:minorFont>
        <a:latin typeface="Century Schoolbook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9.xml><?xml version="1.0" encoding="utf-8"?>
<a:theme xmlns:a="http://schemas.openxmlformats.org/drawingml/2006/main" name="28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Century Schoolbook"/>
        <a:ea typeface="Microsoft YaHei"/>
        <a:cs typeface=""/>
      </a:majorFont>
      <a:minorFont>
        <a:latin typeface="Century Schoolbook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0.xml><?xml version="1.0" encoding="utf-8"?>
<a:theme xmlns:a="http://schemas.openxmlformats.org/drawingml/2006/main" name="29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Century Schoolbook"/>
        <a:ea typeface="Microsoft YaHei"/>
        <a:cs typeface=""/>
      </a:majorFont>
      <a:minorFont>
        <a:latin typeface="Century Schoolbook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1.xml><?xml version="1.0" encoding="utf-8"?>
<a:theme xmlns:a="http://schemas.openxmlformats.org/drawingml/2006/main" name="30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Century Schoolbook"/>
        <a:ea typeface="Microsoft YaHei"/>
        <a:cs typeface=""/>
      </a:majorFont>
      <a:minorFont>
        <a:latin typeface="Century Schoolbook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2.xml><?xml version="1.0" encoding="utf-8"?>
<a:theme xmlns:a="http://schemas.openxmlformats.org/drawingml/2006/main" name="31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Century Schoolbook"/>
        <a:ea typeface="Microsoft YaHei"/>
        <a:cs typeface=""/>
      </a:majorFont>
      <a:minorFont>
        <a:latin typeface="Century Schoolbook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3.xml><?xml version="1.0" encoding="utf-8"?>
<a:theme xmlns:a="http://schemas.openxmlformats.org/drawingml/2006/main" name="32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Century Schoolbook"/>
        <a:ea typeface="Microsoft YaHei"/>
        <a:cs typeface=""/>
      </a:majorFont>
      <a:minorFont>
        <a:latin typeface="Century Schoolbook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4.xml><?xml version="1.0" encoding="utf-8"?>
<a:theme xmlns:a="http://schemas.openxmlformats.org/drawingml/2006/main" name="33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Century Schoolbook"/>
        <a:ea typeface="Microsoft YaHei"/>
        <a:cs typeface=""/>
      </a:majorFont>
      <a:minorFont>
        <a:latin typeface="Century Schoolbook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5.xml><?xml version="1.0" encoding="utf-8"?>
<a:theme xmlns:a="http://schemas.openxmlformats.org/drawingml/2006/main" name="34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Century Schoolbook"/>
        <a:ea typeface="Microsoft YaHei"/>
        <a:cs typeface=""/>
      </a:majorFont>
      <a:minorFont>
        <a:latin typeface="Century Schoolbook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6.xml><?xml version="1.0" encoding="utf-8"?>
<a:theme xmlns:a="http://schemas.openxmlformats.org/drawingml/2006/main" name="35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Century Schoolbook"/>
        <a:ea typeface="Microsoft YaHei"/>
        <a:cs typeface=""/>
      </a:majorFont>
      <a:minorFont>
        <a:latin typeface="Century Schoolbook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7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2524</TotalTime>
  <Words>2305</Words>
  <Application>Microsoft Office PowerPoint</Application>
  <PresentationFormat>Affichage à l'écran (4:3)</PresentationFormat>
  <Paragraphs>464</Paragraphs>
  <Slides>34</Slides>
  <Notes>34</Notes>
  <HiddenSlides>0</HiddenSlides>
  <MMClips>0</MMClips>
  <ScaleCrop>false</ScaleCrop>
  <HeadingPairs>
    <vt:vector size="6" baseType="variant">
      <vt:variant>
        <vt:lpstr>Polices utilisées</vt:lpstr>
      </vt:variant>
      <vt:variant>
        <vt:i4>15</vt:i4>
      </vt:variant>
      <vt:variant>
        <vt:lpstr>Thème</vt:lpstr>
      </vt:variant>
      <vt:variant>
        <vt:i4>36</vt:i4>
      </vt:variant>
      <vt:variant>
        <vt:lpstr>Titres des diapositives</vt:lpstr>
      </vt:variant>
      <vt:variant>
        <vt:i4>34</vt:i4>
      </vt:variant>
    </vt:vector>
  </HeadingPairs>
  <TitlesOfParts>
    <vt:vector size="85" baseType="lpstr">
      <vt:lpstr>Arial</vt:lpstr>
      <vt:lpstr>Microsoft YaHei</vt:lpstr>
      <vt:lpstr>Times New Roman</vt:lpstr>
      <vt:lpstr>Calibri</vt:lpstr>
      <vt:lpstr>Lucida Sans</vt:lpstr>
      <vt:lpstr>Book Antiqua</vt:lpstr>
      <vt:lpstr>Century Schoolbook</vt:lpstr>
      <vt:lpstr>Arial Unicode MS</vt:lpstr>
      <vt:lpstr>Arial Narrow</vt:lpstr>
      <vt:lpstr>Corbel</vt:lpstr>
      <vt:lpstr>Wingdings</vt:lpstr>
      <vt:lpstr>Wingdings 2</vt:lpstr>
      <vt:lpstr>MS PGothic</vt:lpstr>
      <vt:lpstr>MS Mincho</vt:lpstr>
      <vt:lpstr>Verdana</vt:lpstr>
      <vt:lpstr>Thème Office</vt:lpstr>
      <vt:lpstr>1_Thème Office</vt:lpstr>
      <vt:lpstr>2_Thème Office</vt:lpstr>
      <vt:lpstr>3_Thème Office</vt:lpstr>
      <vt:lpstr>4_Thème Office</vt:lpstr>
      <vt:lpstr>5_Thème Office</vt:lpstr>
      <vt:lpstr>6_Thème Office</vt:lpstr>
      <vt:lpstr>7_Thème Office</vt:lpstr>
      <vt:lpstr>8_Thème Office</vt:lpstr>
      <vt:lpstr>9_Thème Office</vt:lpstr>
      <vt:lpstr>10_Thème Office</vt:lpstr>
      <vt:lpstr>11_Thème Office</vt:lpstr>
      <vt:lpstr>12_Thème Office</vt:lpstr>
      <vt:lpstr>13_Thème Office</vt:lpstr>
      <vt:lpstr>14_Thème Office</vt:lpstr>
      <vt:lpstr>15_Thème Office</vt:lpstr>
      <vt:lpstr>16_Thème Office</vt:lpstr>
      <vt:lpstr>17_Thème Office</vt:lpstr>
      <vt:lpstr>18_Thème Office</vt:lpstr>
      <vt:lpstr>19_Thème Office</vt:lpstr>
      <vt:lpstr>20_Thème Office</vt:lpstr>
      <vt:lpstr>21_Thème Office</vt:lpstr>
      <vt:lpstr>22_Thème Office</vt:lpstr>
      <vt:lpstr>23_Thème Office</vt:lpstr>
      <vt:lpstr>24_Thème Office</vt:lpstr>
      <vt:lpstr>25_Thème Office</vt:lpstr>
      <vt:lpstr>26_Thème Office</vt:lpstr>
      <vt:lpstr>27_Thème Office</vt:lpstr>
      <vt:lpstr>28_Thème Office</vt:lpstr>
      <vt:lpstr>29_Thème Office</vt:lpstr>
      <vt:lpstr>30_Thème Office</vt:lpstr>
      <vt:lpstr>31_Thème Office</vt:lpstr>
      <vt:lpstr>32_Thème Office</vt:lpstr>
      <vt:lpstr>33_Thème Office</vt:lpstr>
      <vt:lpstr>34_Thème Office</vt:lpstr>
      <vt:lpstr>35_Thème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  <vt:lpstr>Diapositive 33</vt:lpstr>
      <vt:lpstr>Diapositive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Jdeysson</dc:creator>
  <cp:lastModifiedBy>MMOREIRA</cp:lastModifiedBy>
  <cp:revision>332</cp:revision>
  <cp:lastPrinted>2011-10-07T15:12:28Z</cp:lastPrinted>
  <dcterms:created xsi:type="dcterms:W3CDTF">2011-08-08T12:11:10Z</dcterms:created>
  <dcterms:modified xsi:type="dcterms:W3CDTF">2012-03-12T15:54:20Z</dcterms:modified>
</cp:coreProperties>
</file>